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652" r:id="rId3"/>
    <p:sldMasterId id="2147483653" r:id="rId4"/>
  </p:sldMasterIdLst>
  <p:notesMasterIdLst>
    <p:notesMasterId r:id="rId21"/>
  </p:notesMasterIdLst>
  <p:sldIdLst>
    <p:sldId id="282" r:id="rId5"/>
    <p:sldId id="260" r:id="rId6"/>
    <p:sldId id="262" r:id="rId7"/>
    <p:sldId id="263" r:id="rId8"/>
    <p:sldId id="264" r:id="rId9"/>
    <p:sldId id="267" r:id="rId10"/>
    <p:sldId id="269" r:id="rId11"/>
    <p:sldId id="271" r:id="rId12"/>
    <p:sldId id="272" r:id="rId13"/>
    <p:sldId id="273" r:id="rId14"/>
    <p:sldId id="275" r:id="rId15"/>
    <p:sldId id="276" r:id="rId16"/>
    <p:sldId id="278" r:id="rId17"/>
    <p:sldId id="277" r:id="rId18"/>
    <p:sldId id="279" r:id="rId19"/>
    <p:sldId id="28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00FF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9AC556-9029-448C-9EDB-D98321230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FE82E1-08A9-4A2D-8FCB-3038265E1AE2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203275-6D0B-4558-A103-3F4EF8ECAE54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C38219-BBE4-46BF-8F9F-1F3131F003F3}" type="slidenum">
              <a:rPr lang="en-US" sz="1200"/>
              <a:pPr algn="r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03AB0-5D5D-4E33-B102-FE3362A3364C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7A2241-DA69-4304-8807-D98C4727FD3A}" type="slidenum">
              <a:rPr lang="en-US" sz="1200"/>
              <a:pPr algn="r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85B6B-A8C4-4F2E-A1E2-6E07B5374469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3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4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5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6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7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8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9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0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2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9BC91-17B0-4FE1-BED9-3DC9134F5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B604F-5C47-4A79-AC16-DB099FE26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2E01A-817F-4392-800D-AE857DC93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F5B2D-21F8-41FA-8DAB-E80167DEA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B242A-40B2-47F1-A958-261BA5686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FEC74-4D04-4B05-86C1-C86D68800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0CFFA-E780-4653-AF3C-E0D645BCF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0666D-EBF6-49A0-A3F4-E3486246E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4F9AA-9B6B-415A-9A05-8569789DA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131D3-2EF3-4303-AF41-7092ADD3C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4E404-F971-4D91-9B9B-7562DBC7A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B6AE6-976F-4ED7-82A7-713E84450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94F25-A882-456E-8B53-6EE4B52BB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B9A13-A1AB-49C7-B127-993A8FC19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F6629-C6F9-403E-BC17-A4CE704D8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C70E6-0947-4D98-9D41-3406DAE10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8909B-60FA-4AD5-A2D9-48F7B6B28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3C293-E8CF-4956-BD0F-BA4714964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749F7-6DA7-47B2-8886-5C680420C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EB2A5-FA80-46A2-958B-5A395D5F2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F1E9C-B667-4FD9-8508-D56CFF813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9B246-9EE7-4EEB-9364-748411C21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40847-5D3F-4019-9C4F-14FE96842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B6CF1-4730-4BE7-88B7-9581D2D4F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00B37-59BD-4BB5-9E97-E0CEE145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D4F9B-554A-4E5C-A4C2-12D8F79A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55805-0FDF-4F57-AEF8-2FDAEAB13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imes New Roman" pitchFamily="18" charset="0"/>
              <a:cs typeface="+mn-cs"/>
            </a:endParaRPr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imes New Roman" pitchFamily="18" charset="0"/>
              <a:cs typeface="+mn-cs"/>
            </a:endParaRPr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4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0943D-0083-4028-BFB3-E4F7D30EA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  <p:sndAc>
      <p:stSnd>
        <p:snd r:embed="rId1" name="drumroll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18DAF-51B8-46E6-9F4E-3F482F80B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  <p:sndAc>
      <p:stSnd>
        <p:snd r:embed="rId1" name="drumroll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11E62-4E2D-4DFE-855E-A5C32A49C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  <p:sndAc>
      <p:stSnd>
        <p:snd r:embed="rId1" name="drumroll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0D0E3-BDF5-45CE-9495-A2FF98531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  <p:sndAc>
      <p:stSnd>
        <p:snd r:embed="rId1" name="drumroll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E4B93-A95C-4CA9-8BB3-8EA29F804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  <p:sndAc>
      <p:stSnd>
        <p:snd r:embed="rId1" name="drumroll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27270-2335-43DB-B111-D23DD8A5F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  <p:sndAc>
      <p:stSnd>
        <p:snd r:embed="rId1" name="drumroll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586D7-0AD8-4011-B8DF-378928FE6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08518-4AB9-4AB3-BB9E-415A23EEC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  <p:sndAc>
      <p:stSnd>
        <p:snd r:embed="rId1" name="drumroll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E8ECA-FB12-4192-A10D-83C38B2BA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  <p:sndAc>
      <p:stSnd>
        <p:snd r:embed="rId1" name="drumroll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F034B-12CA-4E99-987B-1F0ED482F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  <p:sndAc>
      <p:stSnd>
        <p:snd r:embed="rId1" name="drumroll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D2613-5070-4234-A718-5E29360DD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  <p:sndAc>
      <p:stSnd>
        <p:snd r:embed="rId1" name="drumroll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7D2DE-2AD4-4E12-8DB1-A8B9CC75E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  <p:sndAc>
      <p:stSnd>
        <p:snd r:embed="rId1" name="drumroll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F907B-5EDD-45D7-85A0-234D8364C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28B4-FAD5-4E2C-B2BB-717199787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DD1BB-ADBF-44B9-9A01-D19A591F2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DEE10-DFAB-4C87-A1F0-BCF846617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97D59-AB15-4F84-B10B-F1168B447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9EE1AC5-5FB2-419C-8A00-B1E974901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08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08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08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08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0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08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60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0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59A7BC9-9C7B-4A4B-AA1B-9C84A23A8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6AE8C88-E682-401B-AB01-777621417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00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0033CC"/>
          </a:solidFill>
          <a:latin typeface="Juice ITC" pitchFamily="82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0033CC"/>
          </a:solidFill>
          <a:latin typeface="Juice ITC" pitchFamily="82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0033CC"/>
          </a:solidFill>
          <a:latin typeface="Juice ITC" pitchFamily="82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>
          <a:solidFill>
            <a:srgbClr val="0033CC"/>
          </a:solidFill>
          <a:latin typeface="Juice ITC" pitchFamily="82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rgbClr val="0033CC"/>
          </a:solidFill>
          <a:latin typeface="Juice ITC" pitchFamily="82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rgbClr val="0033CC"/>
          </a:solidFill>
          <a:latin typeface="Juice ITC" pitchFamily="82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rgbClr val="0033CC"/>
          </a:solidFill>
          <a:latin typeface="Juice ITC" pitchFamily="82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rgbClr val="0033CC"/>
          </a:solidFill>
          <a:latin typeface="Juice ITC" pitchFamily="8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4800" b="1">
          <a:solidFill>
            <a:srgbClr val="0033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imes New Roman" pitchFamily="18" charset="0"/>
              <a:cs typeface="+mn-cs"/>
            </a:endParaRPr>
          </a:p>
        </p:txBody>
      </p:sp>
      <p:sp>
        <p:nvSpPr>
          <p:cNvPr id="60419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4100" name="Picture 4" descr="minispir"/>
          <p:cNvPicPr>
            <a:picLocks noChangeAspect="1" noChangeArrowheads="1"/>
          </p:cNvPicPr>
          <p:nvPr/>
        </p:nvPicPr>
        <p:blipFill>
          <a:blip r:embed="rId14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minispir"/>
          <p:cNvPicPr>
            <a:picLocks noChangeAspect="1" noChangeArrowheads="1"/>
          </p:cNvPicPr>
          <p:nvPr/>
        </p:nvPicPr>
        <p:blipFill>
          <a:blip r:embed="rId14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3E17CC3-B789-44EE-8B38-681B4AD95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spd="med">
    <p:pull/>
    <p:sndAc>
      <p:stSnd>
        <p:snd r:embed="rId13" name="drumroll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3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Related lin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04800"/>
            <a:ext cx="1349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2632075" y="1989138"/>
            <a:ext cx="6858000" cy="0"/>
            <a:chOff x="0" y="0"/>
            <a:chExt cx="4320" cy="0"/>
          </a:xfrm>
        </p:grpSpPr>
        <p:sp>
          <p:nvSpPr>
            <p:cNvPr id="2153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32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4320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84998" name="Group 6"/>
          <p:cNvGraphicFramePr>
            <a:graphicFrameLocks noGrp="1"/>
          </p:cNvGraphicFramePr>
          <p:nvPr/>
        </p:nvGraphicFramePr>
        <p:xfrm>
          <a:off x="1143000" y="2590800"/>
          <a:ext cx="7620000" cy="4039108"/>
        </p:xfrm>
        <a:graphic>
          <a:graphicData uri="http://schemas.openxmlformats.org/drawingml/2006/table">
            <a:tbl>
              <a:tblPr/>
              <a:tblGrid>
                <a:gridCol w="1865313"/>
                <a:gridCol w="1870075"/>
                <a:gridCol w="1862137"/>
                <a:gridCol w="2022475"/>
              </a:tblGrid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eorgia" pitchFamily="18" charset="0"/>
                        </a:rPr>
                        <a:t>National: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-U.S. Supreme Court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-Interpret U.S. laws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eorgia" pitchFamily="18" charset="0"/>
                        </a:rPr>
                        <a:t>State: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-General Assembly (House &amp; Senate)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-Make state laws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Georgia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eorgia" pitchFamily="18" charset="0"/>
                        </a:rPr>
                        <a:t>Local: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0" name="WordArt 28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7239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 Black"/>
              </a:rPr>
              <a:t>3 Levels of Government </a:t>
            </a:r>
          </a:p>
        </p:txBody>
      </p:sp>
      <p:sp>
        <p:nvSpPr>
          <p:cNvPr id="21531" name="Rectangle 29"/>
          <p:cNvSpPr>
            <a:spLocks noGrp="1" noChangeArrowheads="1"/>
          </p:cNvSpPr>
          <p:nvPr>
            <p:ph type="title"/>
          </p:nvPr>
        </p:nvSpPr>
        <p:spPr>
          <a:xfrm>
            <a:off x="2971800" y="1981200"/>
            <a:ext cx="6172200" cy="609600"/>
          </a:xfrm>
        </p:spPr>
        <p:txBody>
          <a:bodyPr/>
          <a:lstStyle/>
          <a:p>
            <a:pPr algn="l" eaLnBrk="1" hangingPunct="1"/>
            <a:r>
              <a:rPr lang="en-US" sz="1600" b="1" dirty="0" smtClean="0"/>
              <a:t>      </a:t>
            </a:r>
            <a:r>
              <a:rPr lang="en-US" sz="1600" b="1" i="1" dirty="0" smtClean="0">
                <a:solidFill>
                  <a:schemeClr val="tx1"/>
                </a:solidFill>
              </a:rPr>
              <a:t>LEGISLATIVE              EXECUTIVE                  JUDICIAL</a:t>
            </a:r>
            <a:endParaRPr lang="en-US" sz="1600" b="1" i="1" dirty="0" smtClean="0"/>
          </a:p>
        </p:txBody>
      </p:sp>
      <p:sp>
        <p:nvSpPr>
          <p:cNvPr id="21532" name="TextBox 8"/>
          <p:cNvSpPr txBox="1">
            <a:spLocks noChangeArrowheads="1"/>
          </p:cNvSpPr>
          <p:nvPr/>
        </p:nvSpPr>
        <p:spPr bwMode="auto">
          <a:xfrm>
            <a:off x="1371600" y="1143000"/>
            <a:ext cx="6248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Directions: </a:t>
            </a:r>
            <a:r>
              <a:rPr lang="en-US" b="1" dirty="0" smtClean="0"/>
              <a:t>On your own paper, draw the following chart. In </a:t>
            </a:r>
            <a:r>
              <a:rPr lang="en-US" b="1" dirty="0"/>
              <a:t>each box include (1) who makes up each branch and (2)their main job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6553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Checks and Balances</a:t>
            </a:r>
          </a:p>
        </p:txBody>
      </p:sp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5257800" y="4267200"/>
            <a:ext cx="35814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pattFill prst="pct25">
                    <a:fgClr>
                      <a:srgbClr val="00CC00"/>
                    </a:fgClr>
                    <a:bgClr>
                      <a:schemeClr val="tx2"/>
                    </a:bgClr>
                  </a:patt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Each branch</a:t>
            </a:r>
          </a:p>
          <a:p>
            <a:pPr algn="ctr"/>
            <a:r>
              <a:rPr lang="en-US" sz="3600" kern="10">
                <a:ln w="28575">
                  <a:pattFill prst="pct25">
                    <a:fgClr>
                      <a:srgbClr val="00CC00"/>
                    </a:fgClr>
                    <a:bgClr>
                      <a:schemeClr val="tx2"/>
                    </a:bgClr>
                  </a:patt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checks the others</a:t>
            </a:r>
          </a:p>
          <a:p>
            <a:pPr algn="ctr"/>
            <a:r>
              <a:rPr lang="en-US" sz="3600" kern="10">
                <a:ln w="28575">
                  <a:pattFill prst="pct25">
                    <a:fgClr>
                      <a:srgbClr val="00CC00"/>
                    </a:fgClr>
                    <a:bgClr>
                      <a:schemeClr val="tx2"/>
                    </a:bgClr>
                  </a:patt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so that no one is</a:t>
            </a:r>
          </a:p>
          <a:p>
            <a:pPr algn="ctr"/>
            <a:r>
              <a:rPr lang="en-US" sz="3600" kern="10">
                <a:ln w="28575">
                  <a:pattFill prst="pct25">
                    <a:fgClr>
                      <a:srgbClr val="00CC00"/>
                    </a:fgClr>
                    <a:bgClr>
                      <a:schemeClr val="tx2"/>
                    </a:bgClr>
                  </a:patt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too powerful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81600" y="0"/>
            <a:ext cx="3962400" cy="3897313"/>
            <a:chOff x="3264" y="250"/>
            <a:chExt cx="2496" cy="2205"/>
          </a:xfrm>
        </p:grpSpPr>
        <p:pic>
          <p:nvPicPr>
            <p:cNvPr id="14346" name="Picture 5" descr="congress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4" y="1152"/>
              <a:ext cx="1950" cy="130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14347" name="AutoShape 6"/>
            <p:cNvSpPr>
              <a:spLocks noChangeArrowheads="1"/>
            </p:cNvSpPr>
            <p:nvPr/>
          </p:nvSpPr>
          <p:spPr bwMode="auto">
            <a:xfrm>
              <a:off x="4656" y="250"/>
              <a:ext cx="1104" cy="902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solidFill>
              <a:schemeClr val="tx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>
                  <a:solidFill>
                    <a:schemeClr val="accent1"/>
                  </a:solidFill>
                </a:rPr>
                <a:t>Congress can impeach the </a:t>
              </a:r>
            </a:p>
            <a:p>
              <a:pPr algn="ctr"/>
              <a:r>
                <a:rPr lang="en-US" b="1">
                  <a:solidFill>
                    <a:schemeClr val="accent1"/>
                  </a:solidFill>
                </a:rPr>
                <a:t>President .</a:t>
              </a:r>
            </a:p>
          </p:txBody>
        </p:sp>
      </p:grpSp>
      <p:pic>
        <p:nvPicPr>
          <p:cNvPr id="14341" name="Picture 7" descr="SupremeCourtJusti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419600"/>
            <a:ext cx="3905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2667000" y="3505200"/>
            <a:ext cx="220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</a:rPr>
              <a:t>.</a:t>
            </a:r>
          </a:p>
        </p:txBody>
      </p:sp>
      <p:pic>
        <p:nvPicPr>
          <p:cNvPr id="14343" name="Picture 9" descr="BarackObamaCapit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1752600" cy="1981200"/>
          </a:xfrm>
          <a:prstGeom prst="rect">
            <a:avLst/>
          </a:prstGeom>
          <a:noFill/>
          <a:ln w="76200" cmpd="tri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74763" name="UpRibbonSharp"/>
          <p:cNvSpPr>
            <a:spLocks noEditPoints="1" noChangeArrowheads="1"/>
          </p:cNvSpPr>
          <p:nvPr/>
        </p:nvSpPr>
        <p:spPr bwMode="auto">
          <a:xfrm>
            <a:off x="304800" y="3352800"/>
            <a:ext cx="4953000" cy="13716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18900"/>
              <a:gd name="G6" fmla="*/ 18900 1 2"/>
              <a:gd name="G7" fmla="+- 21600 0 G6"/>
              <a:gd name="G8" fmla="+- 18900 0 0"/>
              <a:gd name="T0" fmla="*/ 10800 w 21600"/>
              <a:gd name="T1" fmla="*/ 0 h 21600"/>
              <a:gd name="T2" fmla="*/ 2700 w 21600"/>
              <a:gd name="T3" fmla="*/ 12150 h 21600"/>
              <a:gd name="T4" fmla="*/ 10800 w 21600"/>
              <a:gd name="T5" fmla="*/ 18900 h 21600"/>
              <a:gd name="T6" fmla="*/ 18900 w 21600"/>
              <a:gd name="T7" fmla="*/ 12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0033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b="1">
                <a:solidFill>
                  <a:srgbClr val="FFFF00"/>
                </a:solidFill>
                <a:latin typeface="Times New Roman" pitchFamily="18" charset="0"/>
                <a:cs typeface="+mn-cs"/>
              </a:rPr>
              <a:t>The Supreme Court decides if  laws Congress makes are unconstitutional. </a:t>
            </a:r>
          </a:p>
        </p:txBody>
      </p:sp>
      <p:sp>
        <p:nvSpPr>
          <p:cNvPr id="14345" name="TextBox 11"/>
          <p:cNvSpPr txBox="1">
            <a:spLocks noChangeArrowheads="1"/>
          </p:cNvSpPr>
          <p:nvPr/>
        </p:nvSpPr>
        <p:spPr bwMode="auto">
          <a:xfrm>
            <a:off x="2514600" y="14478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President can veto (reject) laws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04800" y="3581400"/>
            <a:ext cx="84582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Each state has its own constitution based on its unique history, needs, philosophy, and geography.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Just like our national government, each state's constitution separates power between three branches…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Legislative, Executive, and Judicial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90600" y="4572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15364" name="Picture 7" descr="North Carolina Govern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066800"/>
            <a:ext cx="32385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6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4114800" y="228600"/>
            <a:ext cx="4800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</a:rPr>
              <a:t>North Carolina Government</a:t>
            </a:r>
            <a:br>
              <a:rPr lang="en-US" sz="3200" b="1">
                <a:latin typeface="Times New Roman" pitchFamily="18" charset="0"/>
              </a:rPr>
            </a:br>
            <a:r>
              <a:rPr lang="en-US" sz="3200" b="1">
                <a:latin typeface="Times New Roman" pitchFamily="18" charset="0"/>
              </a:rPr>
              <a:t>The Legislative Branch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143000" y="1828800"/>
            <a:ext cx="7772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   NC Legislative Branch:	General Assembly</a:t>
            </a:r>
            <a:endParaRPr 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			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Responsibility: </a:t>
            </a:r>
            <a:r>
              <a:rPr lang="en-US" sz="2400" b="1">
                <a:latin typeface="Times New Roman" pitchFamily="18" charset="0"/>
              </a:rPr>
              <a:t>Makes state laws</a:t>
            </a:r>
          </a:p>
        </p:txBody>
      </p:sp>
      <p:pic>
        <p:nvPicPr>
          <p:cNvPr id="77829" name="Picture 5" descr="The U.S. Capitol"/>
          <p:cNvPicPr>
            <a:picLocks noChangeAspect="1" noChangeArrowheads="1"/>
          </p:cNvPicPr>
          <p:nvPr/>
        </p:nvPicPr>
        <p:blipFill>
          <a:blip r:embed="rId3" cstate="print"/>
          <a:srcRect l="56030" r="-8327" b="57895"/>
          <a:stretch>
            <a:fillRect/>
          </a:stretch>
        </p:blipFill>
        <p:spPr bwMode="auto">
          <a:xfrm>
            <a:off x="4114800" y="3200400"/>
            <a:ext cx="43434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6" descr="The U.S. Capitol"/>
          <p:cNvPicPr>
            <a:picLocks noChangeAspect="1" noChangeArrowheads="1"/>
          </p:cNvPicPr>
          <p:nvPr/>
        </p:nvPicPr>
        <p:blipFill>
          <a:blip r:embed="rId3" cstate="print"/>
          <a:srcRect l="56810" t="59450"/>
          <a:stretch>
            <a:fillRect/>
          </a:stretch>
        </p:blipFill>
        <p:spPr bwMode="auto">
          <a:xfrm>
            <a:off x="4114800" y="5105400"/>
            <a:ext cx="3581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114800" y="41148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Currently, 120 State Representatives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4114800" y="5853113"/>
            <a:ext cx="502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>
                <a:latin typeface="Times New Roman" pitchFamily="18" charset="0"/>
              </a:rPr>
              <a:t>Currently, 50 State Senators</a:t>
            </a:r>
          </a:p>
        </p:txBody>
      </p:sp>
      <p:pic>
        <p:nvPicPr>
          <p:cNvPr id="77833" name="Picture 9" descr="The U.S. Capitol"/>
          <p:cNvPicPr>
            <a:picLocks noChangeAspect="1" noChangeArrowheads="1"/>
          </p:cNvPicPr>
          <p:nvPr/>
        </p:nvPicPr>
        <p:blipFill>
          <a:blip r:embed="rId3" cstate="print"/>
          <a:srcRect l="44824" r="43970"/>
          <a:stretch>
            <a:fillRect/>
          </a:stretch>
        </p:blipFill>
        <p:spPr bwMode="auto">
          <a:xfrm>
            <a:off x="3124200" y="3429000"/>
            <a:ext cx="87471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1143000" y="4343400"/>
            <a:ext cx="1828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The </a:t>
            </a:r>
            <a:r>
              <a:rPr lang="en-US" sz="2400" b="1">
                <a:latin typeface="Times New Roman" pitchFamily="18" charset="0"/>
              </a:rPr>
              <a:t>General Assembly</a:t>
            </a:r>
            <a:r>
              <a:rPr lang="en-US" sz="2400">
                <a:latin typeface="Times New Roman" pitchFamily="18" charset="0"/>
              </a:rPr>
              <a:t> is made up of            two parts (bicameral).</a:t>
            </a:r>
          </a:p>
        </p:txBody>
      </p:sp>
      <p:sp>
        <p:nvSpPr>
          <p:cNvPr id="16394" name="Oval 11"/>
          <p:cNvSpPr>
            <a:spLocks noChangeArrowheads="1"/>
          </p:cNvSpPr>
          <p:nvPr/>
        </p:nvSpPr>
        <p:spPr bwMode="auto">
          <a:xfrm>
            <a:off x="4800600" y="0"/>
            <a:ext cx="3429000" cy="12954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5" name="Picture 15" descr="north-carolina-fl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8600"/>
            <a:ext cx="2286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utoUpdateAnimBg="0"/>
      <p:bldP spid="77828" grpId="0" autoUpdateAnimBg="0"/>
      <p:bldP spid="77831" grpId="0" autoUpdateAnimBg="0"/>
      <p:bldP spid="77832" grpId="0" autoUpdateAnimBg="0"/>
      <p:bldP spid="7783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762000" y="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</a:rPr>
              <a:t>North Carolina Government:</a:t>
            </a:r>
            <a:br>
              <a:rPr lang="en-US" sz="3200" b="1">
                <a:latin typeface="Times New Roman" pitchFamily="18" charset="0"/>
              </a:rPr>
            </a:br>
            <a:r>
              <a:rPr lang="en-US" sz="3200" b="1">
                <a:latin typeface="Times New Roman" pitchFamily="18" charset="0"/>
              </a:rPr>
              <a:t>The Executive Branch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638800" y="5410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7543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Executive Branch: NC Governor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			NC Lt. Governor</a:t>
            </a:r>
          </a:p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Responsibility: Enforce state laws</a:t>
            </a:r>
          </a:p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7413" name="Oval 10"/>
          <p:cNvSpPr>
            <a:spLocks noChangeArrowheads="1"/>
          </p:cNvSpPr>
          <p:nvPr/>
        </p:nvSpPr>
        <p:spPr bwMode="auto">
          <a:xfrm>
            <a:off x="1447800" y="0"/>
            <a:ext cx="3429000" cy="7620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4" name="Picture 11" descr="http://www.governor.state.nc.us/sites/all/themes/govpat/images/GovPatMcCrory-H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143000"/>
            <a:ext cx="31908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12"/>
          <p:cNvSpPr txBox="1">
            <a:spLocks noChangeArrowheads="1"/>
          </p:cNvSpPr>
          <p:nvPr/>
        </p:nvSpPr>
        <p:spPr bwMode="auto">
          <a:xfrm>
            <a:off x="5029200" y="5334000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Current NC Governor: Pat McCrory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7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3733800" y="0"/>
            <a:ext cx="4953000" cy="1739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National vs. NC Government:</a:t>
            </a: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en-US" sz="3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 rot="-1061767">
            <a:off x="6634163" y="2103438"/>
            <a:ext cx="243840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latin typeface="Times New Roman" pitchFamily="18" charset="0"/>
              </a:rPr>
              <a:t>Governor</a:t>
            </a:r>
            <a:r>
              <a:rPr lang="en-US" sz="2000" u="sng">
                <a:latin typeface="Times New Roman" pitchFamily="18" charset="0"/>
              </a:rPr>
              <a:t>: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Pat McCrory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978275" y="2611438"/>
            <a:ext cx="9144000" cy="0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</p:spPr>
        <p:txBody>
          <a:bodyPr lIns="114264" tIns="57132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978275" y="2611438"/>
            <a:ext cx="7319963" cy="0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191000" y="2743200"/>
            <a:ext cx="8686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0" y="304800"/>
            <a:ext cx="32004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</a:rPr>
              <a:t>President</a:t>
            </a:r>
            <a:r>
              <a:rPr lang="en-US" sz="2400" u="sng">
                <a:latin typeface="Times New Roman" pitchFamily="18" charset="0"/>
              </a:rPr>
              <a:t> </a:t>
            </a:r>
            <a:r>
              <a:rPr lang="en-US" sz="2400" b="1">
                <a:latin typeface="Times New Roman" pitchFamily="18" charset="0"/>
              </a:rPr>
              <a:t>Barack Obama</a:t>
            </a:r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1752600" y="2362200"/>
            <a:ext cx="3352800" cy="0"/>
          </a:xfrm>
          <a:prstGeom prst="line">
            <a:avLst/>
          </a:prstGeom>
          <a:noFill/>
          <a:ln w="88900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6705600" y="5791200"/>
            <a:ext cx="2438400" cy="157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   </a:t>
            </a:r>
            <a:r>
              <a:rPr lang="en-US" sz="2400" b="1" u="sng">
                <a:latin typeface="Times New Roman" pitchFamily="18" charset="0"/>
              </a:rPr>
              <a:t>Lt. Governor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Dan Forest</a:t>
            </a:r>
            <a:endParaRPr lang="en-US" sz="2400" b="1" u="sng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2971800" y="6035675"/>
            <a:ext cx="25908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</a:rPr>
              <a:t>Vice President</a:t>
            </a:r>
            <a:r>
              <a:rPr lang="en-US" sz="2400" b="1">
                <a:latin typeface="Times New Roman" pitchFamily="18" charset="0"/>
              </a:rPr>
              <a:t>  Joe Biden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0" y="4327525"/>
            <a:ext cx="3048000" cy="253047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NC’s Executive Branch is headed by the Governor, who carries out and enforces laws made by the          General Assembly                      </a:t>
            </a:r>
            <a:r>
              <a:rPr lang="en-US" sz="2000" b="1">
                <a:solidFill>
                  <a:srgbClr val="FFFF00"/>
                </a:solidFill>
              </a:rPr>
              <a:t>(NC’s Legislature or Congress)</a:t>
            </a:r>
          </a:p>
        </p:txBody>
      </p:sp>
      <p:pic>
        <p:nvPicPr>
          <p:cNvPr id="18444" name="Picture 13" descr="BarackObamaCapit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1949450" cy="2438400"/>
          </a:xfrm>
          <a:prstGeom prst="rect">
            <a:avLst/>
          </a:prstGeom>
          <a:noFill/>
          <a:ln w="76200" cmpd="tri">
            <a:solidFill>
              <a:srgbClr val="0033CC"/>
            </a:solidFill>
            <a:miter lim="800000"/>
            <a:headEnd/>
            <a:tailEnd/>
          </a:ln>
        </p:spPr>
      </p:pic>
      <p:pic>
        <p:nvPicPr>
          <p:cNvPr id="18445" name="Picture 14" descr="Joe_Bid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276600"/>
            <a:ext cx="1930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7" name="Line 19"/>
          <p:cNvSpPr>
            <a:spLocks noChangeShapeType="1"/>
          </p:cNvSpPr>
          <p:nvPr/>
        </p:nvSpPr>
        <p:spPr bwMode="auto">
          <a:xfrm flipV="1">
            <a:off x="4038600" y="5638800"/>
            <a:ext cx="2438400" cy="152400"/>
          </a:xfrm>
          <a:prstGeom prst="line">
            <a:avLst/>
          </a:prstGeom>
          <a:noFill/>
          <a:ln w="85725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18447" name="Picture 18" descr="http://www.governor.state.nc.us/sites/all/themes/govpat/images/GovPatMcCrory-H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295400"/>
            <a:ext cx="213360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20" descr="http://dailyhaymaker.com/wp-content/uploads/2012/05/9999ne-forest-dan_w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657600"/>
            <a:ext cx="19875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 autoUpdateAnimBg="0"/>
      <p:bldP spid="78850" grpId="0" animBg="1" autoUpdateAnimBg="0"/>
      <p:bldP spid="78855" grpId="0" animBg="1" autoUpdateAnimBg="0"/>
      <p:bldP spid="78857" grpId="0" animBg="1"/>
      <p:bldP spid="78858" grpId="0" animBg="1" autoUpdateAnimBg="0"/>
      <p:bldP spid="78859" grpId="0" animBg="1" autoUpdateAnimBg="0"/>
      <p:bldP spid="78860" grpId="0" animBg="1" autoUpdateAnimBg="0"/>
      <p:bldP spid="788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</a:rPr>
              <a:t>North Carolina Government:</a:t>
            </a:r>
            <a:br>
              <a:rPr lang="en-US" sz="2800" b="1">
                <a:latin typeface="Times New Roman" pitchFamily="18" charset="0"/>
              </a:rPr>
            </a:br>
            <a:r>
              <a:rPr lang="en-US" sz="2800" b="1" u="sng">
                <a:latin typeface="Times New Roman" pitchFamily="18" charset="0"/>
              </a:rPr>
              <a:t>The Judicial Branch</a:t>
            </a:r>
            <a:endParaRPr lang="en-US" sz="2800" u="sng">
              <a:latin typeface="Times New Roman" pitchFamily="18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143000" y="1752600"/>
            <a:ext cx="800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NC Judicial Branch: 	NC Supreme Court (7 justices)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		Main responsibility: Interpret state laws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2286000" y="228600"/>
            <a:ext cx="2743200" cy="5334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7" descr="http://static.law.unc.edu/images/image.ashx?id=4fc78d538ff96b14644a92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819400"/>
            <a:ext cx="5791200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  <p:bldP spid="8089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NC Local Government (Charlotte)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Legislative Branch: City Council</a:t>
            </a:r>
          </a:p>
          <a:p>
            <a:pPr lvl="1"/>
            <a:r>
              <a:rPr lang="en-US" smtClean="0"/>
              <a:t>Responsibility: Make city laws</a:t>
            </a:r>
          </a:p>
          <a:p>
            <a:r>
              <a:rPr lang="en-US" smtClean="0"/>
              <a:t>Executive Branch: Mayor</a:t>
            </a:r>
          </a:p>
          <a:p>
            <a:pPr lvl="1"/>
            <a:r>
              <a:rPr lang="en-US" smtClean="0"/>
              <a:t>Responsibility: Enforce city laws</a:t>
            </a:r>
          </a:p>
          <a:p>
            <a:r>
              <a:rPr lang="en-US" smtClean="0"/>
              <a:t>Judicial Branch: District Court</a:t>
            </a:r>
          </a:p>
          <a:p>
            <a:pPr lvl="1"/>
            <a:r>
              <a:rPr lang="en-US" smtClean="0"/>
              <a:t>Responsibility: Interpret city laws</a:t>
            </a:r>
          </a:p>
          <a:p>
            <a:pPr lvl="1"/>
            <a:endParaRPr lang="en-US" smtClean="0"/>
          </a:p>
        </p:txBody>
      </p:sp>
      <p:pic>
        <p:nvPicPr>
          <p:cNvPr id="20484" name="Picture 2" descr="Dan Clodfel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057400"/>
            <a:ext cx="1714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143000" y="1090613"/>
            <a:ext cx="6858000" cy="4678362"/>
            <a:chOff x="0" y="0"/>
            <a:chExt cx="4320" cy="2947"/>
          </a:xfrm>
        </p:grpSpPr>
        <p:sp>
          <p:nvSpPr>
            <p:cNvPr id="614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320" cy="29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320" cy="29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>
                  <a:latin typeface="Times New Roman" pitchFamily="18" charset="0"/>
                </a:rPr>
                <a:t>  </a:t>
              </a:r>
              <a:r>
                <a:rPr lang="en-US" sz="25300">
                  <a:latin typeface="Times New Roman" pitchFamily="18" charset="0"/>
                </a:rPr>
                <a:t> </a:t>
              </a:r>
              <a:r>
                <a:rPr lang="en-US" sz="2400">
                  <a:latin typeface="Times New Roman" pitchFamily="18" charset="0"/>
                </a:rPr>
                <a:t>                                                                                  </a:t>
              </a:r>
            </a:p>
            <a:p>
              <a:pPr algn="ctr" eaLnBrk="0" hangingPunct="0"/>
              <a:endParaRPr lang="en-US" sz="2400">
                <a:latin typeface="Times New Roman" pitchFamily="18" charset="0"/>
              </a:endParaRPr>
            </a:p>
          </p:txBody>
        </p:sp>
      </p:grpSp>
      <p:pic>
        <p:nvPicPr>
          <p:cNvPr id="49157" name="Picture 5" descr="Diagram:  Branches of Govern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61060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81000" y="304800"/>
            <a:ext cx="838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/>
              <a:t>The 3 Branches of the National Government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1752600"/>
            <a:ext cx="9144000" cy="1038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en-US" sz="3100">
                <a:solidFill>
                  <a:srgbClr val="33CC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				       The </a:t>
            </a:r>
            <a:r>
              <a:rPr lang="en-US" sz="31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  <a:r>
              <a:rPr lang="en-US" sz="3100">
                <a:solidFill>
                  <a:srgbClr val="00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system in which each branch of government has its own powers.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76200" cmpd="tri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971800" y="2895600"/>
            <a:ext cx="0" cy="3962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6324600" y="2895600"/>
            <a:ext cx="0" cy="3962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76" name="Picture 8" descr="MCj014950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505200"/>
            <a:ext cx="28194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 descr="MCj039792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505200"/>
            <a:ext cx="2171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MCj028717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42900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279400" y="2925763"/>
            <a:ext cx="23622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Legislative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3416300" y="2895600"/>
            <a:ext cx="2362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Executive</a:t>
            </a:r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6565900" y="2865438"/>
            <a:ext cx="23622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Judicial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381000" y="5851525"/>
            <a:ext cx="23622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>
                <a:solidFill>
                  <a:srgbClr val="FF0066"/>
                </a:solidFill>
              </a:rPr>
              <a:t>Makes Laws</a:t>
            </a: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3073400" y="6202363"/>
            <a:ext cx="30480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Executes Laws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6400800" y="5791200"/>
            <a:ext cx="27432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Interprets Laws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-228600" y="1752600"/>
            <a:ext cx="4343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Separation of Powers</a:t>
            </a:r>
          </a:p>
        </p:txBody>
      </p:sp>
      <p:pic>
        <p:nvPicPr>
          <p:cNvPr id="51218" name="Picture 18" descr="MCBD06916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9" name="Picture 19" descr="MCBD06916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3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2" dur="3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/>
      <p:bldP spid="51212" grpId="0"/>
      <p:bldP spid="51213" grpId="0"/>
      <p:bldP spid="51214" grpId="0"/>
      <p:bldP spid="51215" grpId="0"/>
      <p:bldP spid="51216" grpId="0"/>
      <p:bldP spid="512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895600" y="228600"/>
            <a:ext cx="601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</a:rPr>
              <a:t>National Government</a:t>
            </a:r>
          </a:p>
          <a:p>
            <a:pPr algn="ctr"/>
            <a:r>
              <a:rPr lang="en-US" sz="3200" b="1">
                <a:latin typeface="Times New Roman" pitchFamily="18" charset="0"/>
              </a:rPr>
              <a:t>The Legislative Branch</a:t>
            </a:r>
          </a:p>
        </p:txBody>
      </p:sp>
      <p:pic>
        <p:nvPicPr>
          <p:cNvPr id="53251" name="Picture 3" descr="The U.S. Capit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216852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066800" y="1533525"/>
            <a:ext cx="80772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indent="457200"/>
            <a:r>
              <a:rPr lang="en-US" altLang="zh-CN" sz="2400" b="1">
                <a:latin typeface="Times New Roman" pitchFamily="18" charset="0"/>
                <a:ea typeface="SimSun" pitchFamily="2" charset="-122"/>
              </a:rPr>
              <a:t>Legislative Branch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:    	Article I </a:t>
            </a:r>
          </a:p>
          <a:p>
            <a:pPr indent="457200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			       	Congress</a:t>
            </a:r>
          </a:p>
          <a:p>
            <a:pPr indent="457200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       		   	 Responsibility: </a:t>
            </a:r>
            <a:r>
              <a:rPr lang="en-US" altLang="zh-CN" sz="2400" b="1">
                <a:latin typeface="Times New Roman" pitchFamily="18" charset="0"/>
                <a:ea typeface="SimSun" pitchFamily="2" charset="-122"/>
              </a:rPr>
              <a:t>Make Laws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</a:t>
            </a:r>
          </a:p>
          <a:p>
            <a:pPr indent="457200"/>
            <a:endParaRPr lang="en-US" altLang="zh-CN" sz="2400" b="1">
              <a:latin typeface="Times New Roman" pitchFamily="18" charset="0"/>
              <a:ea typeface="SimSun" pitchFamily="2" charset="-122"/>
            </a:endParaRPr>
          </a:p>
          <a:p>
            <a:pPr indent="457200"/>
            <a:r>
              <a:rPr lang="en-US" altLang="zh-CN" sz="2400" b="1">
                <a:latin typeface="Times New Roman" pitchFamily="18" charset="0"/>
                <a:ea typeface="SimSun" pitchFamily="2" charset="-122"/>
              </a:rPr>
              <a:t>       Congress:       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Consists of 2 Houses (bicameral)</a:t>
            </a:r>
          </a:p>
          <a:p>
            <a:pPr indent="457200"/>
            <a:endParaRPr lang="en-US" altLang="zh-CN" sz="2400">
              <a:latin typeface="Times New Roman" pitchFamily="18" charset="0"/>
              <a:ea typeface="SimSun" pitchFamily="2" charset="-122"/>
            </a:endParaRPr>
          </a:p>
          <a:p>
            <a:pPr indent="457200"/>
            <a:r>
              <a:rPr lang="en-US" altLang="zh-CN" sz="2400" b="1">
                <a:latin typeface="Times New Roman" pitchFamily="18" charset="0"/>
                <a:ea typeface="SimSun" pitchFamily="2" charset="-122"/>
              </a:rPr>
              <a:t>	          1. Senate:  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Equal Representation </a:t>
            </a:r>
          </a:p>
          <a:p>
            <a:pPr indent="457200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		                 100 Total Members (2 from each State)	   	                 Senators Serve a 6 year term</a:t>
            </a:r>
          </a:p>
          <a:p>
            <a:pPr indent="457200"/>
            <a:endParaRPr lang="en-US" altLang="zh-CN" sz="2400">
              <a:latin typeface="Times New Roman" pitchFamily="18" charset="0"/>
              <a:ea typeface="SimSun" pitchFamily="2" charset="-122"/>
            </a:endParaRPr>
          </a:p>
          <a:p>
            <a:pPr indent="457200"/>
            <a:r>
              <a:rPr lang="en-US" altLang="zh-CN" sz="2400" b="1">
                <a:latin typeface="Times New Roman" pitchFamily="18" charset="0"/>
                <a:ea typeface="SimSun" pitchFamily="2" charset="-122"/>
              </a:rPr>
              <a:t>	           2. House of Representatives: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	</a:t>
            </a:r>
          </a:p>
          <a:p>
            <a:pPr indent="457200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                                    Members are based on population</a:t>
            </a:r>
          </a:p>
          <a:p>
            <a:pPr indent="457200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		                   435 Total members today</a:t>
            </a:r>
          </a:p>
          <a:p>
            <a:pPr indent="457200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                                    House Members Serve a 2 year term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915400" cy="8382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0000CC"/>
                </a:solidFill>
                <a:latin typeface="Comic Sans MS" pitchFamily="66" charset="0"/>
              </a:rPr>
              <a:t>Legislative  Branch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52800" y="4114800"/>
            <a:ext cx="5181600" cy="2303463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50000">
                <a:srgbClr val="008000"/>
              </a:gs>
              <a:gs pos="100000">
                <a:srgbClr val="00CC00"/>
              </a:gs>
            </a:gsLst>
            <a:lin ang="2700000" scaled="1"/>
          </a:gradFill>
          <a:ln w="76200" cmpd="tri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House of Representatives are based on a state’s POPULATION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And the Senate has</a:t>
            </a:r>
          </a:p>
          <a:p>
            <a:pPr algn="ctr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EQUAL REPRESENTATION     </a:t>
            </a:r>
            <a:endParaRPr lang="en-US" sz="2800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 rot="-1201860">
            <a:off x="381000" y="1524000"/>
            <a:ext cx="8485188" cy="2454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That means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 Black"/>
              </a:rPr>
              <a:t>2 from EVERY state!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553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6" grpId="0" animBg="1"/>
      <p:bldP spid="553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98775" y="4614862"/>
            <a:ext cx="7086600" cy="2514600"/>
          </a:xfrm>
        </p:spPr>
        <p:txBody>
          <a:bodyPr>
            <a:scene3d>
              <a:camera prst="isometricOffAxis2Lef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en-US" sz="9600" b="1" dirty="0">
                <a:solidFill>
                  <a:srgbClr val="FFC000"/>
                </a:solidFill>
                <a:effectLst>
                  <a:glow rad="101600">
                    <a:srgbClr val="A50021">
                      <a:alpha val="60000"/>
                    </a:srgbClr>
                  </a:glow>
                </a:effectLst>
                <a:latin typeface="Comic Sans MS" pitchFamily="66" charset="0"/>
              </a:rPr>
              <a:t>Executive</a:t>
            </a:r>
          </a:p>
        </p:txBody>
      </p:sp>
      <p:pic>
        <p:nvPicPr>
          <p:cNvPr id="64515" name="Picture 4" descr="373258365FAD469BA0EAC8751115F5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_Presidents_March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57200" y="457200"/>
            <a:ext cx="3352800" cy="5940425"/>
          </a:xfrm>
          <a:prstGeom prst="rect">
            <a:avLst/>
          </a:prstGeom>
          <a:gradFill rotWithShape="1">
            <a:gsLst>
              <a:gs pos="0">
                <a:srgbClr val="00CC00"/>
              </a:gs>
              <a:gs pos="100000">
                <a:schemeClr val="tx2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Comic Sans MS" pitchFamily="66" charset="0"/>
              </a:rPr>
              <a:t>The Executive Branch is made up of The President, Vice President and his Cabinet (or Administrative Departments)</a:t>
            </a:r>
          </a:p>
          <a:p>
            <a:endParaRPr lang="en-US" sz="3200" b="1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sz="3200" b="1">
                <a:solidFill>
                  <a:schemeClr val="bg1"/>
                </a:solidFill>
                <a:latin typeface="Comic Sans MS" pitchFamily="66" charset="0"/>
              </a:rPr>
              <a:t>Their job is to Enforce (execute) Laws</a:t>
            </a:r>
            <a:r>
              <a:rPr lang="en-US" sz="3200" b="1">
                <a:solidFill>
                  <a:srgbClr val="FFFF00"/>
                </a:solidFill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36" fill="hold"/>
                                        <p:tgtEl>
                                          <p:spTgt spid="645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000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451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057400" y="228600"/>
            <a:ext cx="6858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latin typeface="Times New Roman" pitchFamily="18" charset="0"/>
              </a:rPr>
              <a:t>The Executive Branch</a:t>
            </a:r>
            <a:endParaRPr lang="en-US" sz="4800">
              <a:latin typeface="Times New Roman" pitchFamily="18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371600" y="3733800"/>
            <a:ext cx="7467600" cy="2462213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b="1">
                <a:latin typeface="Times New Roman" pitchFamily="18" charset="0"/>
              </a:rPr>
              <a:t>The Executive Branch makes sure people follow the laws that the Legislative Branch makes. </a:t>
            </a:r>
          </a:p>
          <a:p>
            <a:pPr eaLnBrk="0" hangingPunct="0"/>
            <a:endParaRPr lang="en-US" sz="2200" b="1">
              <a:latin typeface="Times New Roman" pitchFamily="18" charset="0"/>
            </a:endParaRPr>
          </a:p>
          <a:p>
            <a:pPr eaLnBrk="0" hangingPunct="0"/>
            <a:endParaRPr lang="en-US" sz="2200" b="1">
              <a:latin typeface="Times New Roman" pitchFamily="18" charset="0"/>
            </a:endParaRPr>
          </a:p>
          <a:p>
            <a:pPr eaLnBrk="0" hangingPunct="0"/>
            <a:r>
              <a:rPr lang="en-US" sz="2200" b="1">
                <a:latin typeface="Times New Roman" pitchFamily="18" charset="0"/>
              </a:rPr>
              <a:t>When making important decisions, the President often asks for advice from the Cabinet (President’s advisors)</a:t>
            </a:r>
          </a:p>
          <a:p>
            <a:pPr eaLnBrk="0" hangingPunct="0"/>
            <a:endParaRPr lang="en-US" sz="2200">
              <a:latin typeface="Times New Roman" pitchFamily="18" charset="0"/>
            </a:endParaRPr>
          </a:p>
        </p:txBody>
      </p:sp>
      <p:pic>
        <p:nvPicPr>
          <p:cNvPr id="68612" name="Picture 4" descr="The White Ho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3048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62000" y="1143000"/>
            <a:ext cx="7848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lang="en-US" altLang="zh-CN" sz="2400" b="1">
                <a:latin typeface="Times New Roman" pitchFamily="18" charset="0"/>
                <a:ea typeface="SimSun" pitchFamily="2" charset="-122"/>
              </a:rPr>
              <a:t>Executive Branch: 	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Article II</a:t>
            </a:r>
          </a:p>
          <a:p>
            <a:pPr indent="457200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   				President / Vice Pres./ Cabinet</a:t>
            </a:r>
          </a:p>
          <a:p>
            <a:pPr indent="457200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  			 	Responsibility:</a:t>
            </a:r>
            <a:r>
              <a:rPr lang="en-US" altLang="zh-CN" sz="2400" b="1">
                <a:latin typeface="Times New Roman" pitchFamily="18" charset="0"/>
                <a:ea typeface="SimSun" pitchFamily="2" charset="-122"/>
              </a:rPr>
              <a:t>  Enforce Laws</a:t>
            </a:r>
          </a:p>
          <a:p>
            <a:pPr indent="457200"/>
            <a:r>
              <a:rPr lang="en-US" altLang="zh-CN" sz="2400" b="1">
                <a:latin typeface="Times New Roman" pitchFamily="18" charset="0"/>
                <a:ea typeface="SimSun" pitchFamily="2" charset="-122"/>
              </a:rPr>
              <a:t>			</a:t>
            </a:r>
          </a:p>
          <a:p>
            <a:pPr indent="457200"/>
            <a:r>
              <a:rPr lang="en-US" altLang="zh-CN" sz="2400" b="1">
                <a:latin typeface="Times New Roman" pitchFamily="18" charset="0"/>
                <a:ea typeface="SimSun" pitchFamily="2" charset="-122"/>
              </a:rPr>
              <a:t>				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President’s Term: 4 years</a:t>
            </a:r>
          </a:p>
          <a:p>
            <a:pPr indent="457200"/>
            <a:endParaRPr lang="en-US" altLang="zh-CN" sz="2400"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1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fullcou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470275"/>
            <a:ext cx="54102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WordArt 2"/>
          <p:cNvSpPr>
            <a:spLocks noChangeArrowheads="1" noChangeShapeType="1" noTextEdit="1"/>
          </p:cNvSpPr>
          <p:nvPr/>
        </p:nvSpPr>
        <p:spPr bwMode="auto">
          <a:xfrm>
            <a:off x="914400" y="457200"/>
            <a:ext cx="7467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FF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THE JUDICIAL BRANCH</a:t>
            </a: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auto">
          <a:xfrm>
            <a:off x="6248400" y="1524000"/>
            <a:ext cx="2438400" cy="1295400"/>
          </a:xfrm>
          <a:prstGeom prst="wedgeRoundRectCallout">
            <a:avLst>
              <a:gd name="adj1" fmla="val -51824"/>
              <a:gd name="adj2" fmla="val 124389"/>
              <a:gd name="adj3" fmla="val 16667"/>
            </a:avLst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75000"/>
              </a:lnSpc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Judges interpret the law </a:t>
            </a:r>
          </a:p>
          <a:p>
            <a:pPr algn="ctr">
              <a:lnSpc>
                <a:spcPct val="75000"/>
              </a:lnSpc>
              <a:defRPr/>
            </a:pPr>
            <a:endParaRPr 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71687" name="AutoShape 7"/>
          <p:cNvSpPr>
            <a:spLocks noChangeArrowheads="1"/>
          </p:cNvSpPr>
          <p:nvPr/>
        </p:nvSpPr>
        <p:spPr bwMode="auto">
          <a:xfrm>
            <a:off x="1295400" y="1447800"/>
            <a:ext cx="3581400" cy="190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The Supreme Court </a:t>
            </a:r>
          </a:p>
          <a:p>
            <a:pPr algn="ctr"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decides if a law </a:t>
            </a:r>
          </a:p>
          <a:p>
            <a:pPr algn="ctr">
              <a:defRPr/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is constitutional or not</a:t>
            </a:r>
          </a:p>
          <a:p>
            <a:pPr algn="ctr">
              <a:defRPr/>
            </a:pPr>
            <a:endParaRPr lang="en-US" sz="24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algn="ctr">
              <a:defRPr/>
            </a:pPr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Judicial Review</a:t>
            </a:r>
          </a:p>
        </p:txBody>
      </p:sp>
    </p:spTree>
  </p:cSld>
  <p:clrMapOvr>
    <a:masterClrMapping/>
  </p:clrMapOvr>
  <p:transition spd="med">
    <p:pull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838200" y="0"/>
            <a:ext cx="6019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</a:rPr>
              <a:t>National Government:</a:t>
            </a:r>
            <a:br>
              <a:rPr lang="en-US" sz="3600" b="1">
                <a:latin typeface="Times New Roman" pitchFamily="18" charset="0"/>
              </a:rPr>
            </a:br>
            <a:r>
              <a:rPr lang="en-US" sz="3600" b="1">
                <a:latin typeface="Times New Roman" pitchFamily="18" charset="0"/>
              </a:rPr>
              <a:t>The Judicial Branch</a:t>
            </a:r>
            <a:endParaRPr lang="en-US" sz="3600">
              <a:latin typeface="Times New Roman" pitchFamily="18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524000" y="4940300"/>
            <a:ext cx="7848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Judicial Review:	</a:t>
            </a:r>
            <a:r>
              <a:rPr lang="en-US" sz="2400">
                <a:latin typeface="Times New Roman" pitchFamily="18" charset="0"/>
              </a:rPr>
              <a:t>When people are unsure about the 				meaning of a law, the Judicial Branch 			listens to many opinions and makes a 			decision on whether the law is 				constitutional or not. </a:t>
            </a:r>
          </a:p>
        </p:txBody>
      </p:sp>
      <p:pic>
        <p:nvPicPr>
          <p:cNvPr id="13316" name="Picture 4" descr="supreme-cou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15065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81000" y="1516063"/>
            <a:ext cx="8610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2" tIns="0" rIns="0" bIns="0" anchor="ctr">
            <a:spAutoFit/>
          </a:bodyPr>
          <a:lstStyle/>
          <a:p>
            <a:pPr indent="457200"/>
            <a:r>
              <a:rPr lang="en-US" altLang="zh-CN" sz="2400" b="1">
                <a:latin typeface="Times New Roman" pitchFamily="18" charset="0"/>
                <a:ea typeface="SimSun" pitchFamily="2" charset="-122"/>
              </a:rPr>
              <a:t>Judicial Branch: 	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Article III</a:t>
            </a:r>
          </a:p>
          <a:p>
            <a:pPr indent="457200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			U.S. Supreme Court</a:t>
            </a:r>
            <a:r>
              <a:rPr lang="en-US" altLang="zh-CN" sz="2400" b="1">
                <a:latin typeface="Times New Roman" pitchFamily="18" charset="0"/>
                <a:ea typeface="SimSun" pitchFamily="2" charset="-122"/>
              </a:rPr>
              <a:t>	(9 justices)</a:t>
            </a:r>
            <a:endParaRPr lang="en-US" altLang="zh-CN" sz="2400">
              <a:latin typeface="Times New Roman" pitchFamily="18" charset="0"/>
              <a:ea typeface="SimSun" pitchFamily="2" charset="-122"/>
            </a:endParaRPr>
          </a:p>
          <a:p>
            <a:pPr indent="457200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            		Primary Responsibility: </a:t>
            </a:r>
            <a:r>
              <a:rPr lang="en-US" altLang="zh-CN" sz="2400" b="1">
                <a:latin typeface="Times New Roman" pitchFamily="18" charset="0"/>
                <a:ea typeface="SimSun" pitchFamily="2" charset="-122"/>
              </a:rPr>
              <a:t>Interpret Laws</a:t>
            </a:r>
            <a:endParaRPr lang="en-US" altLang="zh-CN" sz="2400">
              <a:latin typeface="Times New Roman" pitchFamily="18" charset="0"/>
              <a:ea typeface="SimSun" pitchFamily="2" charset="-122"/>
            </a:endParaRPr>
          </a:p>
          <a:p>
            <a:pPr indent="457200" algn="ctr"/>
            <a:r>
              <a:rPr lang="en-US" altLang="zh-CN" sz="2400">
                <a:latin typeface="Times New Roman" pitchFamily="18" charset="0"/>
                <a:ea typeface="SimSun" pitchFamily="2" charset="-122"/>
              </a:rPr>
              <a:t>		</a:t>
            </a:r>
          </a:p>
        </p:txBody>
      </p:sp>
      <p:pic>
        <p:nvPicPr>
          <p:cNvPr id="13318" name="Picture 6" descr="judicial-system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81200"/>
            <a:ext cx="28956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31" grpId="0" build="p" autoUpdateAnimBg="0" advAuto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Juice ITC"/>
        <a:ea typeface=""/>
        <a:cs typeface="Arial"/>
      </a:majorFont>
      <a:minorFont>
        <a:latin typeface="Juice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441</Words>
  <Application>Microsoft Office PowerPoint</Application>
  <PresentationFormat>On-screen Show (4:3)</PresentationFormat>
  <Paragraphs>121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Times New Roman</vt:lpstr>
      <vt:lpstr>Juice ITC</vt:lpstr>
      <vt:lpstr>Arial Black</vt:lpstr>
      <vt:lpstr>SimSun</vt:lpstr>
      <vt:lpstr>Comic Sans MS</vt:lpstr>
      <vt:lpstr>Georgia</vt:lpstr>
      <vt:lpstr>1_Default Design</vt:lpstr>
      <vt:lpstr>5_Default Design</vt:lpstr>
      <vt:lpstr>4_Default Design</vt:lpstr>
      <vt:lpstr>NOTEBOOK</vt:lpstr>
      <vt:lpstr>      LEGISLATIVE              EXECUTIVE                  JUDICIAL</vt:lpstr>
      <vt:lpstr>Slide 2</vt:lpstr>
      <vt:lpstr>Slide 3</vt:lpstr>
      <vt:lpstr>Slide 4</vt:lpstr>
      <vt:lpstr>Legislative  Branch</vt:lpstr>
      <vt:lpstr>Executive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NC Local Government (Charlotte)</vt:lpstr>
    </vt:vector>
  </TitlesOfParts>
  <Company>Rock Hill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rh3</dc:creator>
  <cp:lastModifiedBy>karal.edwards</cp:lastModifiedBy>
  <cp:revision>14</cp:revision>
  <dcterms:created xsi:type="dcterms:W3CDTF">2011-08-28T15:31:23Z</dcterms:created>
  <dcterms:modified xsi:type="dcterms:W3CDTF">2015-03-13T19:29:06Z</dcterms:modified>
</cp:coreProperties>
</file>