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3FB5-4F93-442D-B204-2D1DB699A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02D2E-3B78-4C5C-B374-34BCC1BDE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D916-AF86-4CB9-9401-C8754A620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7127-5C74-473E-8215-D4A768CC7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997E9-3F3F-4E91-9CB5-909C8BCED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58056-D201-4FEE-8A77-7C6740DCF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B4C63-7061-4D5E-B07C-37FD6B84E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6FE53-E36E-4ED2-94B7-ACDF3D72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5847-3BBF-41DD-879D-D36900D22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EE53-9D45-4D9C-8A7A-4A975314A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A7AB9-4D34-415E-AEC4-207F727FE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CD765-061C-4C34-813F-FFB6C76FD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19911A-E0F0-47E3-A899-BBCEA4C1F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CE-Notes 73-74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7793038" cy="11430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sz="3800" b="1" smtClean="0"/>
              <a:t>Types of Punishment-Misdemeanors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Incarceration/Prison:  </a:t>
            </a:r>
            <a:r>
              <a:rPr lang="en-US" sz="2800" smtClean="0"/>
              <a:t>lasting usually no longer than 12 months</a:t>
            </a:r>
            <a:r>
              <a:rPr lang="en-US" smtClean="0"/>
              <a:t> </a:t>
            </a:r>
            <a:r>
              <a:rPr lang="en-US" sz="2800" smtClean="0"/>
              <a:t>Sometimes even part time imprisonment, weekend stays, etc..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Community Service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Fines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Probation: </a:t>
            </a:r>
            <a:r>
              <a:rPr lang="en-US" smtClean="0"/>
              <a:t>a suspended jail sentence for the convicted to be rehabilitated by the community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/>
          </a:p>
          <a:p>
            <a:pPr eaLnBrk="1" hangingPunct="1">
              <a:lnSpc>
                <a:spcPct val="90000"/>
              </a:lnSpc>
            </a:pPr>
            <a:endParaRPr lang="en-US" sz="2800" b="1" smtClean="0"/>
          </a:p>
          <a:p>
            <a:pPr eaLnBrk="1" hangingPunct="1">
              <a:lnSpc>
                <a:spcPct val="90000"/>
              </a:lnSpc>
            </a:pPr>
            <a:endParaRPr lang="en-US" sz="2800" b="1" smtClean="0"/>
          </a:p>
        </p:txBody>
      </p:sp>
      <p:pic>
        <p:nvPicPr>
          <p:cNvPr id="15364" name="Picture 4" descr="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7200"/>
            <a:ext cx="25908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Juvenile Court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Used for Minors (there are exceptions)</a:t>
            </a:r>
          </a:p>
          <a:p>
            <a:pPr eaLnBrk="1" hangingPunct="1"/>
            <a:r>
              <a:rPr lang="en-US" smtClean="0"/>
              <a:t>Focus is on </a:t>
            </a:r>
            <a:r>
              <a:rPr lang="en-US" u="sng" smtClean="0"/>
              <a:t>rehabilitation</a:t>
            </a:r>
            <a:r>
              <a:rPr lang="en-US" smtClean="0"/>
              <a:t>.  We want to give kids a chance to change their behavior.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457700"/>
            <a:ext cx="43338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Types of Punishment- Minors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7848600" cy="4525963"/>
          </a:xfrm>
        </p:spPr>
        <p:txBody>
          <a:bodyPr/>
          <a:lstStyle/>
          <a:p>
            <a:pPr eaLnBrk="1" hangingPunct="1"/>
            <a:r>
              <a:rPr lang="en-US" b="1" smtClean="0"/>
              <a:t>Juvenile Detention: </a:t>
            </a:r>
            <a:r>
              <a:rPr lang="en-US" smtClean="0"/>
              <a:t> prison for kids</a:t>
            </a:r>
            <a:endParaRPr lang="en-US" b="1" smtClean="0"/>
          </a:p>
          <a:p>
            <a:pPr eaLnBrk="1" hangingPunct="1"/>
            <a:r>
              <a:rPr lang="en-US" b="1" smtClean="0"/>
              <a:t>Boot Camp</a:t>
            </a:r>
            <a:r>
              <a:rPr lang="en-US" smtClean="0"/>
              <a:t> programs instill discipline, education, and civic responsibility in youth offenders.</a:t>
            </a:r>
          </a:p>
          <a:p>
            <a:pPr eaLnBrk="1" hangingPunct="1"/>
            <a:r>
              <a:rPr lang="en-US" b="1" smtClean="0"/>
              <a:t>Probation</a:t>
            </a:r>
            <a:r>
              <a:rPr lang="en-US" smtClean="0"/>
              <a:t> </a:t>
            </a:r>
          </a:p>
          <a:p>
            <a:pPr eaLnBrk="1" hangingPunct="1"/>
            <a:r>
              <a:rPr lang="en-US" b="1" smtClean="0"/>
              <a:t>Community Service</a:t>
            </a:r>
          </a:p>
          <a:p>
            <a:pPr eaLnBrk="1" hangingPunct="1"/>
            <a:r>
              <a:rPr lang="en-US" b="1" smtClean="0"/>
              <a:t>House  Arrest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9829800" y="8229600"/>
            <a:ext cx="4038600" cy="4525963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YDCaerial%20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150" y="0"/>
            <a:ext cx="527685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93038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Juveniles in North Carolina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Once you turn 16 you are no longer a juvenile in the court system, unless the state makes an exception in your case.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Kids as young as 13 in NC can be tried as adults for serious felonies like 1</a:t>
            </a:r>
            <a:r>
              <a:rPr lang="en-US" sz="3000" baseline="30000" smtClean="0"/>
              <a:t>st</a:t>
            </a:r>
            <a:r>
              <a:rPr lang="en-US" sz="3000" smtClean="0"/>
              <a:t> Degree murder.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Once you are tried as an adult, you will always be considered an adult in the NC court system.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If you are tried as an adult and sentenced you will be placed in an adult correctional facility.  You will be with other youth offenders in that facility.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Discuss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4800" y="1600200"/>
            <a:ext cx="86106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rPr>
              <a:t>Why do you think the juvenile system is easier on crimes than the adult system?  Do you think this makes sense?</a:t>
            </a:r>
          </a:p>
          <a:p>
            <a:endParaRPr lang="en-US" sz="4400" b="1">
              <a:solidFill>
                <a:schemeClr val="tx2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19460" name="Picture 4" descr="pro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924300"/>
            <a:ext cx="29051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Miscellaneous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17713"/>
            <a:ext cx="87264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Mentally Ill</a:t>
            </a:r>
            <a:r>
              <a:rPr lang="en-US" smtClean="0"/>
              <a:t>: if convicted &amp; found to be mentally ill the offender may be sentenced to a </a:t>
            </a:r>
            <a:r>
              <a:rPr lang="en-US" b="1" smtClean="0"/>
              <a:t>mental institution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3 strike laws</a:t>
            </a:r>
            <a:r>
              <a:rPr lang="en-US" smtClean="0"/>
              <a:t>:  mandate long-term incarceration for person convicted of 3 or more felonies.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Parole</a:t>
            </a:r>
            <a:r>
              <a:rPr lang="en-US" smtClean="0"/>
              <a:t>: the supervised release of a prisoner before his/her sentence is finished.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SWBAT assess methods used by society to address criminal behaviors. </a:t>
            </a:r>
          </a:p>
        </p:txBody>
      </p:sp>
      <p:pic>
        <p:nvPicPr>
          <p:cNvPr id="6148" name="Picture 4" descr="alcatraz-prison-picture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67050"/>
            <a:ext cx="5715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Discuss-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you are unaware of a law and break it should you still be punished?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839200" cy="4840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/>
              <a:t>Citizens</a:t>
            </a:r>
            <a:r>
              <a:rPr lang="en-US" smtClean="0"/>
              <a:t> must keep themselves informed of laws, BUT…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is the </a:t>
            </a:r>
            <a:r>
              <a:rPr lang="en-US" u="sng" smtClean="0"/>
              <a:t>responsibility of the government</a:t>
            </a:r>
            <a:r>
              <a:rPr lang="en-US" smtClean="0"/>
              <a:t> to provide the information.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Legislative branch</a:t>
            </a:r>
            <a:r>
              <a:rPr lang="en-US" smtClean="0"/>
              <a:t> must inform the public of new laws.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That is why legislators get to send mail for free, this is called the </a:t>
            </a:r>
            <a:r>
              <a:rPr lang="en-US" b="1" u="sng" smtClean="0"/>
              <a:t>Franking Privilege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Not knowing something was against the law is NOT an excuse or a defense.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u="sng" smtClean="0"/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93038" cy="1143000"/>
          </a:xfrm>
        </p:spPr>
        <p:txBody>
          <a:bodyPr/>
          <a:lstStyle/>
          <a:p>
            <a:pPr eaLnBrk="1" hangingPunct="1"/>
            <a:r>
              <a:rPr lang="en-US" smtClean="0"/>
              <a:t>Media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17713"/>
            <a:ext cx="8726488" cy="4611687"/>
          </a:xfrm>
        </p:spPr>
        <p:txBody>
          <a:bodyPr/>
          <a:lstStyle/>
          <a:p>
            <a:pPr eaLnBrk="1" hangingPunct="1"/>
            <a:r>
              <a:rPr lang="en-US" smtClean="0"/>
              <a:t>Newspapers, TV, and the Internet all let us know what is going on in Government.</a:t>
            </a:r>
          </a:p>
          <a:p>
            <a:pPr lvl="1" eaLnBrk="1" hangingPunct="1"/>
            <a:r>
              <a:rPr lang="en-US" smtClean="0"/>
              <a:t>________________ reaches the most people</a:t>
            </a:r>
          </a:p>
          <a:p>
            <a:pPr lvl="1" eaLnBrk="1" hangingPunct="1"/>
            <a:r>
              <a:rPr lang="en-US" smtClean="0"/>
              <a:t>________________ provide the deepest coverage of events.</a:t>
            </a:r>
          </a:p>
          <a:p>
            <a:pPr lvl="1" eaLnBrk="1" hangingPunct="1"/>
            <a:r>
              <a:rPr lang="en-US" smtClean="0"/>
              <a:t>The ________________ has the most up to date information.</a:t>
            </a:r>
          </a:p>
          <a:p>
            <a:pPr eaLnBrk="1" hangingPunct="1"/>
            <a:r>
              <a:rPr lang="en-US" smtClean="0"/>
              <a:t>The media also acts as a “</a:t>
            </a:r>
            <a:r>
              <a:rPr lang="en-US" b="1" u="sng" smtClean="0"/>
              <a:t>watchdog</a:t>
            </a:r>
            <a:r>
              <a:rPr lang="en-US" smtClean="0"/>
              <a:t>” letting us know when our gov’t is corrupt.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27432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pPr eaLnBrk="1" hangingPunct="1"/>
            <a:r>
              <a:rPr lang="en-US" smtClean="0"/>
              <a:t>Different reasons why we punish criminals:</a:t>
            </a:r>
          </a:p>
          <a:p>
            <a:pPr lvl="1" eaLnBrk="1" hangingPunct="1"/>
            <a:r>
              <a:rPr lang="en-US" b="1" smtClean="0"/>
              <a:t>Retribution</a:t>
            </a:r>
            <a:r>
              <a:rPr lang="en-US" smtClean="0"/>
              <a:t>:  Criminals deserve punishment because of the harm they inflicted on society.</a:t>
            </a:r>
          </a:p>
          <a:p>
            <a:pPr lvl="2" eaLnBrk="1" hangingPunct="1"/>
            <a:r>
              <a:rPr lang="en-US" smtClean="0"/>
              <a:t>Similar to “an eye for an eye”</a:t>
            </a:r>
          </a:p>
          <a:p>
            <a:pPr lvl="1" eaLnBrk="1" hangingPunct="1"/>
            <a:r>
              <a:rPr lang="en-US" b="1" smtClean="0"/>
              <a:t>Deterrence</a:t>
            </a:r>
            <a:r>
              <a:rPr lang="en-US" smtClean="0"/>
              <a:t>:  Punishments will make people less likely to commit crimes</a:t>
            </a:r>
          </a:p>
          <a:p>
            <a:pPr lvl="1" eaLnBrk="1" hangingPunct="1"/>
            <a:r>
              <a:rPr lang="en-US" b="1" smtClean="0"/>
              <a:t>Rehabilitation</a:t>
            </a:r>
            <a:r>
              <a:rPr lang="en-US" smtClean="0"/>
              <a:t>:  the bodies of criminals should not be punished their minds need to be reeducated.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Types of Punishment-Convicted Felons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pPr eaLnBrk="1" hangingPunct="1"/>
            <a:r>
              <a:rPr lang="en-US" b="1" smtClean="0"/>
              <a:t>Prison</a:t>
            </a:r>
            <a:r>
              <a:rPr lang="en-US" smtClean="0"/>
              <a:t> terms of substantial length</a:t>
            </a:r>
          </a:p>
          <a:p>
            <a:pPr eaLnBrk="1" hangingPunct="1"/>
            <a:r>
              <a:rPr lang="en-US" b="1" smtClean="0"/>
              <a:t>Loss of Privileges </a:t>
            </a:r>
            <a:r>
              <a:rPr lang="en-US" smtClean="0"/>
              <a:t>such as professional licenses, public offices, or public employment, voting, driver’s license</a:t>
            </a:r>
          </a:p>
          <a:p>
            <a:pPr eaLnBrk="1" hangingPunct="1"/>
            <a:r>
              <a:rPr lang="en-US" b="1" smtClean="0"/>
              <a:t>Capital Punishment-</a:t>
            </a:r>
            <a:r>
              <a:rPr lang="en-US" smtClean="0"/>
              <a:t>death penalty</a:t>
            </a:r>
          </a:p>
          <a:p>
            <a:pPr eaLnBrk="1" hangingPunct="1"/>
            <a:r>
              <a:rPr lang="en-US" b="1" smtClean="0"/>
              <a:t>Restitution- </a:t>
            </a:r>
            <a:r>
              <a:rPr lang="en-US" smtClean="0"/>
              <a:t>pay money to the victim or the judicial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3352800"/>
            <a:ext cx="7772400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5763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MaxSecurityPrisonPennsylva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prisonnation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37185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Alcatra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38525"/>
            <a:ext cx="47625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7793038" cy="1143000"/>
          </a:xfrm>
        </p:spPr>
        <p:txBody>
          <a:bodyPr/>
          <a:lstStyle/>
          <a:p>
            <a:pPr eaLnBrk="1" hangingPunct="1"/>
            <a:r>
              <a:rPr lang="en-US" smtClean="0"/>
              <a:t>US Prison Statistics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915400" cy="57912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sz="2800" smtClean="0"/>
              <a:t>70,000 inmates are released from prison each year. More than 2/3 (67%) of them end up back behind bars within 3 years. </a:t>
            </a:r>
          </a:p>
          <a:p>
            <a:pPr lvl="1" eaLnBrk="1" hangingPunct="1"/>
            <a:r>
              <a:rPr lang="en-US" sz="2400" smtClean="0"/>
              <a:t>Overcrowding in prisons</a:t>
            </a:r>
            <a:r>
              <a:rPr lang="en-US" sz="2400" smtClean="0">
                <a:sym typeface="Wingdings" pitchFamily="2" charset="2"/>
              </a:rPr>
              <a:t>leads to the early release or “parole” of prisoners.</a:t>
            </a:r>
          </a:p>
          <a:p>
            <a:pPr eaLnBrk="1" hangingPunct="1"/>
            <a:r>
              <a:rPr lang="en-US" sz="2800" smtClean="0"/>
              <a:t>2,310,984 prisoners are held in federal or state prisons or in local jails </a:t>
            </a:r>
          </a:p>
          <a:p>
            <a:pPr eaLnBrk="1" hangingPunct="1"/>
            <a:r>
              <a:rPr lang="en-US" sz="2800" b="1" smtClean="0"/>
              <a:t>America's jails hold 1 in every 142 U.S. residents. </a:t>
            </a:r>
          </a:p>
          <a:p>
            <a:pPr eaLnBrk="1" hangingPunct="1"/>
            <a:r>
              <a:rPr lang="en-US" sz="2800" b="1" smtClean="0"/>
              <a:t>Males are incarcerated at the rate of 1,309 inmates per 100,000 U.S. men, while the female incarceration rate is 113 per 100,000 women residents.</a:t>
            </a:r>
            <a:r>
              <a:rPr lang="en-US" sz="2800" smtClean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9875</TotalTime>
  <Words>627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Wingdings</vt:lpstr>
      <vt:lpstr>Times New Roman</vt:lpstr>
      <vt:lpstr>MS PGothic</vt:lpstr>
      <vt:lpstr>Default Design</vt:lpstr>
      <vt:lpstr>CE-Notes 73-74</vt:lpstr>
      <vt:lpstr>Objectives</vt:lpstr>
      <vt:lpstr>Discuss-</vt:lpstr>
      <vt:lpstr>NOTES</vt:lpstr>
      <vt:lpstr>Media</vt:lpstr>
      <vt:lpstr>Slide 6</vt:lpstr>
      <vt:lpstr>Types of Punishment-Convicted Felons</vt:lpstr>
      <vt:lpstr>Slide 8</vt:lpstr>
      <vt:lpstr>US Prison Statistics</vt:lpstr>
      <vt:lpstr> Types of Punishment-Misdemeanors</vt:lpstr>
      <vt:lpstr>Juvenile Court System</vt:lpstr>
      <vt:lpstr>Types of Punishment- Minors</vt:lpstr>
      <vt:lpstr>Juveniles in North Carolina</vt:lpstr>
      <vt:lpstr>Discuss</vt:lpstr>
      <vt:lpstr>Miscellaneous</vt:lpstr>
    </vt:vector>
  </TitlesOfParts>
  <Company>Franklin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CE-Notes 73-74</dc:title>
  <dc:creator>kerrydonahue</dc:creator>
  <cp:lastModifiedBy>karal.edwards</cp:lastModifiedBy>
  <cp:revision>572</cp:revision>
  <dcterms:created xsi:type="dcterms:W3CDTF">2009-04-23T11:24:45Z</dcterms:created>
  <dcterms:modified xsi:type="dcterms:W3CDTF">2015-03-30T19:53:42Z</dcterms:modified>
</cp:coreProperties>
</file>