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1" r:id="rId2"/>
    <p:sldId id="283" r:id="rId3"/>
    <p:sldId id="263" r:id="rId4"/>
    <p:sldId id="264" r:id="rId5"/>
    <p:sldId id="266" r:id="rId6"/>
    <p:sldId id="267" r:id="rId7"/>
    <p:sldId id="268" r:id="rId8"/>
    <p:sldId id="269" r:id="rId9"/>
    <p:sldId id="270" r:id="rId10"/>
    <p:sldId id="271" r:id="rId11"/>
    <p:sldId id="273" r:id="rId12"/>
    <p:sldId id="274" r:id="rId13"/>
    <p:sldId id="275" r:id="rId14"/>
    <p:sldId id="276" r:id="rId15"/>
    <p:sldId id="277" r:id="rId16"/>
    <p:sldId id="278" r:id="rId17"/>
    <p:sldId id="279" r:id="rId18"/>
    <p:sldId id="28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D835958-BE5A-447E-865D-4DF79D8C90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0A097A2-C4B2-4199-B6B3-61711CE1601E}" type="slidenum">
              <a:rPr lang="en-US"/>
              <a:pPr/>
              <a:t>1</a:t>
            </a:fld>
            <a:endParaRPr 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xfrm>
            <a:off x="914400" y="4343400"/>
            <a:ext cx="5029200" cy="4114800"/>
          </a:xfrm>
          <a:noFill/>
          <a:ln/>
        </p:spPr>
        <p:txBody>
          <a:bodyPr/>
          <a:lstStyle/>
          <a:p>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A310810-939E-4C15-A0C9-B586309D3BC5}" type="slidenum">
              <a:rPr lang="en-US"/>
              <a:pPr/>
              <a:t>12</a:t>
            </a:fld>
            <a:endParaRPr 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75EB24F-6828-448A-9623-425776E42441}" type="slidenum">
              <a:rPr lang="en-US"/>
              <a:pPr/>
              <a:t>13</a:t>
            </a:fld>
            <a:endParaRPr 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78D8168-3541-40D7-BF41-88AAE4D80709}" type="slidenum">
              <a:rPr lang="en-US"/>
              <a:pPr/>
              <a:t>14</a:t>
            </a:fld>
            <a:endParaRPr 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C8E8F92-F719-4625-B322-9C196F0CA4E2}" type="slidenum">
              <a:rPr lang="en-US"/>
              <a:pPr/>
              <a:t>15</a:t>
            </a:fld>
            <a:endParaRPr 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01F18FF-035A-482E-9933-0355223C52A2}" type="slidenum">
              <a:rPr lang="en-US"/>
              <a:pPr/>
              <a:t>18</a:t>
            </a:fld>
            <a:endParaRPr 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B351932-2117-4087-A781-C58BE311C7C2}" type="slidenum">
              <a:rPr lang="en-US"/>
              <a:pPr/>
              <a:t>2</a:t>
            </a:fld>
            <a:endParaRPr 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xfrm>
            <a:off x="914400" y="4343400"/>
            <a:ext cx="5029200" cy="4114800"/>
          </a:xfrm>
          <a:noFill/>
          <a:ln/>
        </p:spPr>
        <p:txBody>
          <a:bodyPr/>
          <a:lstStyle/>
          <a:p>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65D8B49-592B-4761-8603-A4BE435210A7}" type="slidenum">
              <a:rPr lang="en-US"/>
              <a:pPr/>
              <a:t>3</a:t>
            </a:fld>
            <a:endParaRPr 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EAA07D5-3FF8-4096-A8BB-83AD89229861}" type="slidenum">
              <a:rPr lang="en-US"/>
              <a:pPr/>
              <a:t>4</a:t>
            </a:fld>
            <a:endParaRPr 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3B6A504-5577-43ED-9319-D3991820A51F}" type="slidenum">
              <a:rPr lang="en-US"/>
              <a:pPr/>
              <a:t>5</a:t>
            </a:fld>
            <a:endParaRPr 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2F65988-A863-4B7D-B125-61D98A41265D}" type="slidenum">
              <a:rPr lang="en-US"/>
              <a:pPr/>
              <a:t>7</a:t>
            </a:fld>
            <a:endParaRPr 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1624BBA-0026-47E5-A90D-027F414D7455}" type="slidenum">
              <a:rPr lang="en-US"/>
              <a:pPr/>
              <a:t>9</a:t>
            </a:fld>
            <a:endParaRPr 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88B2B5D-2EE0-410B-93B6-F2B8F8D1E75F}" type="slidenum">
              <a:rPr lang="en-US"/>
              <a:pPr/>
              <a:t>10</a:t>
            </a:fld>
            <a:endParaRPr 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D03D94A-BF06-4F5C-8786-7CFE208E396C}" type="slidenum">
              <a:rPr lang="en-US"/>
              <a:pPr/>
              <a:t>11</a:t>
            </a:fld>
            <a:endParaRPr lang="en-US"/>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F606FB-C29F-4EAD-8A87-7F64A8CD39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D2A337-628A-4797-BD9B-3FB9C16091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8E16BF-B38F-4963-808B-5238C64CFAC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920F7C-895C-4074-BDD0-4BBA88C40BB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72F541-CDD5-4A7D-88D0-5449287325B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88CBA6-40CC-41D5-BB7D-41D17BA9F2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E4AA5E7-9D38-457C-BDCD-743FF8F5321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7207685-8D54-4EBD-9166-C2952ABA0A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27A3CD9-61FE-44D8-8C27-ECBDA9D53C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177A56-B736-4415-BF60-0F17074A0BC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94B556-792F-403D-A8E8-268B0729E4F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98D336D-FA4D-4899-8F3A-A2C17D55DC0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smtClean="0">
                <a:sym typeface="Wingdings" pitchFamily="2" charset="2"/>
              </a:rPr>
              <a:t/>
            </a:r>
            <a:br>
              <a:rPr lang="en-US" sz="4000" smtClean="0">
                <a:sym typeface="Wingdings" pitchFamily="2" charset="2"/>
              </a:rPr>
            </a:br>
            <a:r>
              <a:rPr lang="en-US" sz="4000" smtClean="0">
                <a:sym typeface="Wingdings" pitchFamily="2" charset="2"/>
              </a:rPr>
              <a:t>DO NOW</a:t>
            </a:r>
            <a:br>
              <a:rPr lang="en-US" sz="4000" smtClean="0">
                <a:sym typeface="Wingdings" pitchFamily="2" charset="2"/>
              </a:rPr>
            </a:br>
            <a:r>
              <a:rPr lang="en-US" sz="4000" smtClean="0">
                <a:sym typeface="Wingdings" pitchFamily="2" charset="2"/>
              </a:rPr>
              <a:t>Copy these terms down in your notes</a:t>
            </a:r>
            <a:br>
              <a:rPr lang="en-US" sz="4000" smtClean="0">
                <a:sym typeface="Wingdings" pitchFamily="2" charset="2"/>
              </a:rPr>
            </a:br>
            <a:endParaRPr lang="en-US" sz="4000" smtClean="0"/>
          </a:p>
        </p:txBody>
      </p:sp>
      <p:sp>
        <p:nvSpPr>
          <p:cNvPr id="4099" name="Rectangle 3"/>
          <p:cNvSpPr>
            <a:spLocks noGrp="1" noChangeArrowheads="1"/>
          </p:cNvSpPr>
          <p:nvPr>
            <p:ph type="body" idx="1"/>
          </p:nvPr>
        </p:nvSpPr>
        <p:spPr>
          <a:xfrm>
            <a:off x="228600" y="2286000"/>
            <a:ext cx="8794750" cy="3810000"/>
          </a:xfrm>
        </p:spPr>
        <p:txBody>
          <a:bodyPr/>
          <a:lstStyle/>
          <a:p>
            <a:pPr>
              <a:lnSpc>
                <a:spcPct val="90000"/>
              </a:lnSpc>
            </a:pPr>
            <a:r>
              <a:rPr lang="en-US" sz="2400" u="sng" smtClean="0"/>
              <a:t>Negotiation</a:t>
            </a:r>
            <a:r>
              <a:rPr lang="en-US" sz="2400" smtClean="0"/>
              <a:t>: 2 sides discuss and come to settlement.  Requires a compromise.</a:t>
            </a:r>
          </a:p>
          <a:p>
            <a:pPr>
              <a:lnSpc>
                <a:spcPct val="90000"/>
              </a:lnSpc>
            </a:pPr>
            <a:r>
              <a:rPr lang="en-US" sz="2400" u="sng" smtClean="0"/>
              <a:t>Compromise</a:t>
            </a:r>
            <a:r>
              <a:rPr lang="en-US" sz="2400" smtClean="0"/>
              <a:t>: agreement usually the middle ground between 2 or more sides.</a:t>
            </a:r>
          </a:p>
          <a:p>
            <a:pPr>
              <a:lnSpc>
                <a:spcPct val="90000"/>
              </a:lnSpc>
            </a:pPr>
            <a:r>
              <a:rPr lang="en-US" sz="2400" u="sng" smtClean="0"/>
              <a:t>Consensus</a:t>
            </a:r>
            <a:r>
              <a:rPr lang="en-US" sz="2400" smtClean="0"/>
              <a:t>: an agreement arrived at by a group of people and representing many opinions or an agreement by a group of adversaries (opposing sides).</a:t>
            </a:r>
          </a:p>
          <a:p>
            <a:pPr>
              <a:lnSpc>
                <a:spcPct val="90000"/>
              </a:lnSpc>
            </a:pPr>
            <a:r>
              <a:rPr lang="en-US" sz="2400" u="sng" smtClean="0"/>
              <a:t>Arbitration/Mediation</a:t>
            </a:r>
            <a:r>
              <a:rPr lang="en-US" sz="2400" smtClean="0"/>
              <a:t>: Alternative to going to court.  </a:t>
            </a:r>
            <a:r>
              <a:rPr lang="en-US" smtClean="0"/>
              <a:t>Uses a professional mediator or a neutral 3rd party person to help you reach agreement. </a:t>
            </a:r>
            <a:r>
              <a:rPr lang="en-US" sz="2400" smtClean="0"/>
              <a:t>.</a:t>
            </a:r>
          </a:p>
        </p:txBody>
      </p:sp>
      <p:sp>
        <p:nvSpPr>
          <p:cNvPr id="4100" name="Rectangle 3"/>
          <p:cNvSpPr>
            <a:spLocks noChangeArrowheads="1"/>
          </p:cNvSpPr>
          <p:nvPr/>
        </p:nvSpPr>
        <p:spPr bwMode="auto">
          <a:xfrm>
            <a:off x="152400" y="1752600"/>
            <a:ext cx="8077200" cy="461963"/>
          </a:xfrm>
          <a:prstGeom prst="rect">
            <a:avLst/>
          </a:prstGeom>
          <a:noFill/>
          <a:ln w="9525">
            <a:noFill/>
            <a:miter lim="800000"/>
            <a:headEnd/>
            <a:tailEnd/>
          </a:ln>
        </p:spPr>
        <p:txBody>
          <a:bodyPr>
            <a:spAutoFit/>
          </a:bodyPr>
          <a:lstStyle/>
          <a:p>
            <a:pPr algn="ctr"/>
            <a:r>
              <a:rPr lang="en-US" sz="2400">
                <a:sym typeface="Wingdings" pitchFamily="2" charset="2"/>
              </a:rPr>
              <a:t>Conflict Resolution Vocab </a:t>
            </a:r>
            <a:endParaRPr 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How I can remember APIATS</a:t>
            </a:r>
          </a:p>
        </p:txBody>
      </p:sp>
      <p:sp>
        <p:nvSpPr>
          <p:cNvPr id="14339" name="Rectangle 3"/>
          <p:cNvSpPr>
            <a:spLocks noGrp="1" noChangeArrowheads="1"/>
          </p:cNvSpPr>
          <p:nvPr>
            <p:ph type="body" idx="1"/>
          </p:nvPr>
        </p:nvSpPr>
        <p:spPr/>
        <p:txBody>
          <a:bodyPr/>
          <a:lstStyle/>
          <a:p>
            <a:pPr eaLnBrk="1" hangingPunct="1"/>
            <a:r>
              <a:rPr lang="en-US" smtClean="0"/>
              <a:t>Always Play In A Toy Store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8162925" cy="1090613"/>
          </a:xfrm>
        </p:spPr>
        <p:txBody>
          <a:bodyPr/>
          <a:lstStyle/>
          <a:p>
            <a:pPr eaLnBrk="1" hangingPunct="1"/>
            <a:r>
              <a:rPr lang="en-US" b="1" u="sng" smtClean="0"/>
              <a:t>A</a:t>
            </a:r>
            <a:r>
              <a:rPr lang="en-US" u="sng" smtClean="0"/>
              <a:t>rrest</a:t>
            </a:r>
            <a:endParaRPr lang="en-US" b="1" smtClean="0"/>
          </a:p>
        </p:txBody>
      </p:sp>
      <p:sp>
        <p:nvSpPr>
          <p:cNvPr id="33795" name="Rectangle 3"/>
          <p:cNvSpPr>
            <a:spLocks noGrp="1" noChangeArrowheads="1"/>
          </p:cNvSpPr>
          <p:nvPr>
            <p:ph type="body" idx="1"/>
          </p:nvPr>
        </p:nvSpPr>
        <p:spPr>
          <a:xfrm>
            <a:off x="0" y="1295400"/>
            <a:ext cx="8110538" cy="4191000"/>
          </a:xfrm>
        </p:spPr>
        <p:txBody>
          <a:bodyPr/>
          <a:lstStyle/>
          <a:p>
            <a:pPr eaLnBrk="1" hangingPunct="1"/>
            <a:r>
              <a:rPr lang="en-US" b="1" smtClean="0">
                <a:solidFill>
                  <a:schemeClr val="folHlink"/>
                </a:solidFill>
              </a:rPr>
              <a:t>Miranda Rights</a:t>
            </a:r>
            <a:r>
              <a:rPr lang="en-US" smtClean="0"/>
              <a:t> are read to suspect</a:t>
            </a:r>
          </a:p>
          <a:p>
            <a:pPr eaLnBrk="1" hangingPunct="1"/>
            <a:r>
              <a:rPr lang="en-US" smtClean="0"/>
              <a:t>Booking (fingerprints &amp; mug shot)</a:t>
            </a:r>
          </a:p>
          <a:p>
            <a:pPr eaLnBrk="1" hangingPunct="1">
              <a:buFontTx/>
              <a:buNone/>
            </a:pPr>
            <a:r>
              <a:rPr lang="en-US" smtClean="0"/>
              <a:t>REVIEW:</a:t>
            </a:r>
          </a:p>
          <a:p>
            <a:pPr eaLnBrk="1" hangingPunct="1">
              <a:buFontTx/>
              <a:buNone/>
            </a:pPr>
            <a:r>
              <a:rPr lang="en-US" smtClean="0"/>
              <a:t>Which US Supreme Court case gave us the line “you have the right to an attorney…”</a:t>
            </a:r>
          </a:p>
        </p:txBody>
      </p:sp>
      <p:pic>
        <p:nvPicPr>
          <p:cNvPr id="16388" name="Picture 4" descr="arrest"/>
          <p:cNvPicPr>
            <a:picLocks noChangeAspect="1" noChangeArrowheads="1"/>
          </p:cNvPicPr>
          <p:nvPr/>
        </p:nvPicPr>
        <p:blipFill>
          <a:blip r:embed="rId3" cstate="print"/>
          <a:srcRect/>
          <a:stretch>
            <a:fillRect/>
          </a:stretch>
        </p:blipFill>
        <p:spPr bwMode="auto">
          <a:xfrm>
            <a:off x="6172200" y="4451350"/>
            <a:ext cx="2524125" cy="2406650"/>
          </a:xfrm>
          <a:prstGeom prst="rect">
            <a:avLst/>
          </a:prstGeom>
          <a:noFill/>
          <a:ln w="9525">
            <a:noFill/>
            <a:miter lim="800000"/>
            <a:headEnd/>
            <a:tailEnd/>
          </a:ln>
        </p:spPr>
      </p:pic>
      <p:sp>
        <p:nvSpPr>
          <p:cNvPr id="16389" name="AutoShape 5"/>
          <p:cNvSpPr>
            <a:spLocks noChangeArrowheads="1"/>
          </p:cNvSpPr>
          <p:nvPr/>
        </p:nvSpPr>
        <p:spPr bwMode="auto">
          <a:xfrm>
            <a:off x="990600" y="4114800"/>
            <a:ext cx="4419600" cy="2438400"/>
          </a:xfrm>
          <a:prstGeom prst="wedgeEllipseCallout">
            <a:avLst>
              <a:gd name="adj1" fmla="val 86708"/>
              <a:gd name="adj2" fmla="val 4620"/>
            </a:avLst>
          </a:prstGeom>
          <a:solidFill>
            <a:schemeClr val="accent1"/>
          </a:solidFill>
          <a:ln w="9525">
            <a:solidFill>
              <a:schemeClr val="tx1"/>
            </a:solidFill>
            <a:miter lim="800000"/>
            <a:headEnd/>
            <a:tailEnd/>
          </a:ln>
        </p:spPr>
        <p:txBody>
          <a:bodyPr/>
          <a:lstStyle/>
          <a:p>
            <a:pPr algn="ctr" eaLnBrk="0" hangingPunct="0"/>
            <a:r>
              <a:rPr lang="en-US" sz="2400">
                <a:ea typeface="MS PGothic" pitchFamily="34" charset="-128"/>
              </a:rPr>
              <a:t>“You have the right to remain silent.  Anything you say or do may be used against you in a court of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to="" calcmode="lin" valueType="num">
                                      <p:cBhvr>
                                        <p:cTn id="7" dur="1" fill="hold"/>
                                        <p:tgtEl>
                                          <p:spTgt spid="3379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 to="" calcmode="lin" valueType="num">
                                      <p:cBhvr>
                                        <p:cTn id="12" dur="1" fill="hold"/>
                                        <p:tgtEl>
                                          <p:spTgt spid="3379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 to="" calcmode="lin" valueType="num">
                                      <p:cBhvr>
                                        <p:cTn id="17" dur="1" fill="hold"/>
                                        <p:tgtEl>
                                          <p:spTgt spid="3379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 to="" calcmode="lin" valueType="num">
                                      <p:cBhvr>
                                        <p:cTn id="22" dur="1" fill="hold"/>
                                        <p:tgtEl>
                                          <p:spTgt spid="3379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u="sng" smtClean="0"/>
              <a:t>P</a:t>
            </a:r>
            <a:r>
              <a:rPr lang="en-US" u="sng" smtClean="0"/>
              <a:t>reliminary Hearing</a:t>
            </a:r>
            <a:endParaRPr lang="en-US" b="1" u="sng" smtClean="0"/>
          </a:p>
        </p:txBody>
      </p:sp>
      <p:sp>
        <p:nvSpPr>
          <p:cNvPr id="35843" name="Rectangle 3"/>
          <p:cNvSpPr>
            <a:spLocks noGrp="1" noChangeArrowheads="1"/>
          </p:cNvSpPr>
          <p:nvPr>
            <p:ph type="body" idx="1"/>
          </p:nvPr>
        </p:nvSpPr>
        <p:spPr>
          <a:xfrm>
            <a:off x="533400" y="1676400"/>
            <a:ext cx="8110538" cy="4191000"/>
          </a:xfrm>
        </p:spPr>
        <p:txBody>
          <a:bodyPr/>
          <a:lstStyle/>
          <a:p>
            <a:pPr eaLnBrk="1" hangingPunct="1"/>
            <a:r>
              <a:rPr lang="en-US" smtClean="0"/>
              <a:t>Judge informs suspect of the crime</a:t>
            </a:r>
          </a:p>
          <a:p>
            <a:pPr eaLnBrk="1" hangingPunct="1"/>
            <a:r>
              <a:rPr lang="en-US" b="1" smtClean="0">
                <a:solidFill>
                  <a:schemeClr val="folHlink"/>
                </a:solidFill>
              </a:rPr>
              <a:t>Bail</a:t>
            </a:r>
            <a:r>
              <a:rPr lang="en-US" smtClean="0"/>
              <a:t> is set to ensure the suspect returns to court</a:t>
            </a:r>
          </a:p>
          <a:p>
            <a:pPr eaLnBrk="1" hangingPunct="1">
              <a:buFontTx/>
              <a:buNone/>
            </a:pPr>
            <a:r>
              <a:rPr lang="en-US" smtClean="0"/>
              <a:t>REVIEW:  Which amendment protects us from excessive bails?</a:t>
            </a:r>
          </a:p>
        </p:txBody>
      </p:sp>
      <p:sp>
        <p:nvSpPr>
          <p:cNvPr id="17412" name="AutoShape 4"/>
          <p:cNvSpPr>
            <a:spLocks noChangeArrowheads="1"/>
          </p:cNvSpPr>
          <p:nvPr/>
        </p:nvSpPr>
        <p:spPr bwMode="auto">
          <a:xfrm>
            <a:off x="4495800" y="4572000"/>
            <a:ext cx="4419600" cy="2286000"/>
          </a:xfrm>
          <a:prstGeom prst="wedgeEllipseCallout">
            <a:avLst>
              <a:gd name="adj1" fmla="val -129958"/>
              <a:gd name="adj2" fmla="val 33333"/>
            </a:avLst>
          </a:prstGeom>
          <a:solidFill>
            <a:schemeClr val="accent1"/>
          </a:solidFill>
          <a:ln w="9525">
            <a:solidFill>
              <a:schemeClr val="tx1"/>
            </a:solidFill>
            <a:miter lim="800000"/>
            <a:headEnd/>
            <a:tailEnd/>
          </a:ln>
        </p:spPr>
        <p:txBody>
          <a:bodyPr/>
          <a:lstStyle/>
          <a:p>
            <a:pPr algn="ctr" eaLnBrk="0" hangingPunct="0"/>
            <a:r>
              <a:rPr lang="en-US" sz="2400">
                <a:ea typeface="MS PGothic" pitchFamily="34" charset="-128"/>
              </a:rPr>
              <a:t>“You are being charged with murder in the first degree.  Bail is set at $800,000.”</a:t>
            </a:r>
          </a:p>
        </p:txBody>
      </p:sp>
      <p:pic>
        <p:nvPicPr>
          <p:cNvPr id="17413" name="Picture 5" descr="judge-mathis"/>
          <p:cNvPicPr>
            <a:picLocks noChangeAspect="1" noChangeArrowheads="1"/>
          </p:cNvPicPr>
          <p:nvPr/>
        </p:nvPicPr>
        <p:blipFill>
          <a:blip r:embed="rId3" cstate="print"/>
          <a:srcRect/>
          <a:stretch>
            <a:fillRect/>
          </a:stretch>
        </p:blipFill>
        <p:spPr bwMode="auto">
          <a:xfrm>
            <a:off x="228600" y="4419600"/>
            <a:ext cx="1714500" cy="228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to="" calcmode="lin" valueType="num">
                                      <p:cBhvr>
                                        <p:cTn id="7" dur="1" fill="hold"/>
                                        <p:tgtEl>
                                          <p:spTgt spid="3584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 to="" calcmode="lin" valueType="num">
                                      <p:cBhvr>
                                        <p:cTn id="12" dur="1" fill="hold"/>
                                        <p:tgtEl>
                                          <p:spTgt spid="3584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 to="" calcmode="lin" valueType="num">
                                      <p:cBhvr>
                                        <p:cTn id="17" dur="1" fill="hold"/>
                                        <p:tgtEl>
                                          <p:spTgt spid="3584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u="sng" smtClean="0"/>
              <a:t>I</a:t>
            </a:r>
            <a:r>
              <a:rPr lang="en-US" u="sng" smtClean="0"/>
              <a:t>ndictment</a:t>
            </a:r>
            <a:br>
              <a:rPr lang="en-US" u="sng" smtClean="0"/>
            </a:br>
            <a:r>
              <a:rPr lang="en-US" sz="3600" smtClean="0"/>
              <a:t>(pronounced: </a:t>
            </a:r>
            <a:r>
              <a:rPr lang="en-US" sz="3600" i="1" smtClean="0"/>
              <a:t>in-dite-ment)</a:t>
            </a:r>
            <a:endParaRPr lang="en-US" b="1" u="sng" smtClean="0"/>
          </a:p>
        </p:txBody>
      </p:sp>
      <p:sp>
        <p:nvSpPr>
          <p:cNvPr id="37891" name="Rectangle 3"/>
          <p:cNvSpPr>
            <a:spLocks noGrp="1" noChangeArrowheads="1"/>
          </p:cNvSpPr>
          <p:nvPr>
            <p:ph type="body" idx="1"/>
          </p:nvPr>
        </p:nvSpPr>
        <p:spPr>
          <a:xfrm>
            <a:off x="762000" y="1219200"/>
            <a:ext cx="8110538" cy="4191000"/>
          </a:xfrm>
        </p:spPr>
        <p:txBody>
          <a:bodyPr/>
          <a:lstStyle/>
          <a:p>
            <a:pPr eaLnBrk="1" hangingPunct="1">
              <a:buFontTx/>
              <a:buNone/>
            </a:pPr>
            <a:endParaRPr lang="en-US" u="sng" smtClean="0">
              <a:solidFill>
                <a:schemeClr val="folHlink"/>
              </a:solidFill>
            </a:endParaRPr>
          </a:p>
          <a:p>
            <a:pPr eaLnBrk="1" hangingPunct="1"/>
            <a:r>
              <a:rPr lang="en-US" b="1" u="sng" smtClean="0">
                <a:solidFill>
                  <a:schemeClr val="folHlink"/>
                </a:solidFill>
              </a:rPr>
              <a:t>Grand Jury</a:t>
            </a:r>
            <a:r>
              <a:rPr lang="en-US" smtClean="0"/>
              <a:t> decides if enough evidence exists for a trial to take place</a:t>
            </a:r>
          </a:p>
          <a:p>
            <a:pPr eaLnBrk="1" hangingPunct="1"/>
            <a:r>
              <a:rPr lang="en-US" smtClean="0"/>
              <a:t>Defendant is formally charged with crime.</a:t>
            </a:r>
          </a:p>
        </p:txBody>
      </p:sp>
      <p:pic>
        <p:nvPicPr>
          <p:cNvPr id="18436" name="Picture 4" descr="welcome-744401"/>
          <p:cNvPicPr>
            <a:picLocks noChangeAspect="1" noChangeArrowheads="1"/>
          </p:cNvPicPr>
          <p:nvPr/>
        </p:nvPicPr>
        <p:blipFill>
          <a:blip r:embed="rId3" cstate="print"/>
          <a:srcRect/>
          <a:stretch>
            <a:fillRect/>
          </a:stretch>
        </p:blipFill>
        <p:spPr bwMode="auto">
          <a:xfrm>
            <a:off x="5095875" y="4359275"/>
            <a:ext cx="4048125" cy="2498725"/>
          </a:xfrm>
          <a:prstGeom prst="rect">
            <a:avLst/>
          </a:prstGeom>
          <a:noFill/>
          <a:ln w="9525">
            <a:noFill/>
            <a:miter lim="800000"/>
            <a:headEnd/>
            <a:tailEnd/>
          </a:ln>
        </p:spPr>
      </p:pic>
      <p:sp>
        <p:nvSpPr>
          <p:cNvPr id="18437" name="AutoShape 5"/>
          <p:cNvSpPr>
            <a:spLocks noChangeArrowheads="1"/>
          </p:cNvSpPr>
          <p:nvPr/>
        </p:nvSpPr>
        <p:spPr bwMode="auto">
          <a:xfrm>
            <a:off x="685800" y="3733800"/>
            <a:ext cx="4419600" cy="2286000"/>
          </a:xfrm>
          <a:prstGeom prst="wedgeEllipseCallout">
            <a:avLst>
              <a:gd name="adj1" fmla="val -43750"/>
              <a:gd name="adj2" fmla="val 70000"/>
            </a:avLst>
          </a:prstGeom>
          <a:solidFill>
            <a:schemeClr val="accent1"/>
          </a:solidFill>
          <a:ln w="9525">
            <a:solidFill>
              <a:schemeClr val="tx1"/>
            </a:solidFill>
            <a:miter lim="800000"/>
            <a:headEnd/>
            <a:tailEnd/>
          </a:ln>
        </p:spPr>
        <p:txBody>
          <a:bodyPr/>
          <a:lstStyle/>
          <a:p>
            <a:pPr algn="ctr" eaLnBrk="0" hangingPunct="0"/>
            <a:r>
              <a:rPr lang="en-US" sz="2400">
                <a:ea typeface="MS PGothic" pitchFamily="34" charset="-128"/>
              </a:rPr>
              <a:t>“The </a:t>
            </a:r>
            <a:r>
              <a:rPr lang="en-US" sz="2400" b="1">
                <a:ea typeface="MS PGothic" pitchFamily="34" charset="-128"/>
              </a:rPr>
              <a:t>Grand Jury</a:t>
            </a:r>
            <a:r>
              <a:rPr lang="en-US" sz="2400">
                <a:ea typeface="MS PGothic" pitchFamily="34" charset="-128"/>
              </a:rPr>
              <a:t>  </a:t>
            </a:r>
            <a:r>
              <a:rPr lang="en-US" sz="2400" b="1">
                <a:ea typeface="MS PGothic" pitchFamily="34" charset="-128"/>
              </a:rPr>
              <a:t>indicted</a:t>
            </a:r>
            <a:r>
              <a:rPr lang="en-US" sz="2400">
                <a:ea typeface="MS PGothic" pitchFamily="34" charset="-128"/>
              </a:rPr>
              <a:t> on 3 counts of assault”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 to="" calcmode="lin" valueType="num">
                                      <p:cBhvr>
                                        <p:cTn id="7" dur="1" fill="hold"/>
                                        <p:tgtEl>
                                          <p:spTgt spid="37891">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7891">
                                            <p:txEl>
                                              <p:pRg st="2" end="2"/>
                                            </p:txEl>
                                          </p:spTgt>
                                        </p:tgtEl>
                                        <p:attrNameLst>
                                          <p:attrName>style.visibility</p:attrName>
                                        </p:attrNameLst>
                                      </p:cBhvr>
                                      <p:to>
                                        <p:strVal val="visible"/>
                                      </p:to>
                                    </p:set>
                                    <p:anim to="" calcmode="lin" valueType="num">
                                      <p:cBhvr>
                                        <p:cTn id="12" dur="1" fill="hold"/>
                                        <p:tgtEl>
                                          <p:spTgt spid="3789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u="sng" smtClean="0"/>
              <a:t>A</a:t>
            </a:r>
            <a:r>
              <a:rPr lang="en-US" u="sng" smtClean="0"/>
              <a:t>rraignment</a:t>
            </a:r>
            <a:endParaRPr lang="en-US" b="1" u="sng" smtClean="0"/>
          </a:p>
        </p:txBody>
      </p:sp>
      <p:sp>
        <p:nvSpPr>
          <p:cNvPr id="19459" name="Rectangle 3"/>
          <p:cNvSpPr>
            <a:spLocks noGrp="1" noChangeArrowheads="1"/>
          </p:cNvSpPr>
          <p:nvPr>
            <p:ph type="body" idx="1"/>
          </p:nvPr>
        </p:nvSpPr>
        <p:spPr/>
        <p:txBody>
          <a:bodyPr/>
          <a:lstStyle/>
          <a:p>
            <a:pPr eaLnBrk="1" hangingPunct="1"/>
            <a:r>
              <a:rPr lang="en-US" smtClean="0"/>
              <a:t>Defendant pleads </a:t>
            </a:r>
            <a:r>
              <a:rPr lang="en-US" b="1" smtClean="0"/>
              <a:t>Guilty</a:t>
            </a:r>
            <a:r>
              <a:rPr lang="en-US" smtClean="0"/>
              <a:t> or </a:t>
            </a:r>
            <a:r>
              <a:rPr lang="en-US" b="1" smtClean="0"/>
              <a:t>Not Guilty</a:t>
            </a:r>
          </a:p>
          <a:p>
            <a:pPr lvl="1" eaLnBrk="1" hangingPunct="1">
              <a:buFontTx/>
              <a:buNone/>
            </a:pPr>
            <a:endParaRPr lang="en-US" smtClean="0"/>
          </a:p>
          <a:p>
            <a:pPr eaLnBrk="1" hangingPunct="1">
              <a:buFontTx/>
              <a:buNone/>
            </a:pPr>
            <a:endParaRPr lang="en-US" smtClean="0"/>
          </a:p>
        </p:txBody>
      </p:sp>
      <p:pic>
        <p:nvPicPr>
          <p:cNvPr id="19460" name="Picture 4" descr="Attorneys Steven Kaufman, left, and Joel Cohen, center, observe their client New York State Comptroller Alan Hevesi sign a document in an Albany, N.Y. , courtroom where Hevesi plead guilty to defrauding the government Friday, Dec. 22, 2006. Hevesi's 35-year career in public service ended in disgrace when he resigned and agreed to plead guilty to a minor felony for using state employees as drivers and companions for his wife."/>
          <p:cNvPicPr>
            <a:picLocks noChangeAspect="1" noChangeArrowheads="1"/>
          </p:cNvPicPr>
          <p:nvPr/>
        </p:nvPicPr>
        <p:blipFill>
          <a:blip r:embed="rId3" cstate="print"/>
          <a:srcRect/>
          <a:stretch>
            <a:fillRect/>
          </a:stretch>
        </p:blipFill>
        <p:spPr bwMode="auto">
          <a:xfrm>
            <a:off x="381000" y="3492500"/>
            <a:ext cx="3810000" cy="3365500"/>
          </a:xfrm>
          <a:prstGeom prst="rect">
            <a:avLst/>
          </a:prstGeom>
          <a:noFill/>
          <a:ln w="9525">
            <a:noFill/>
            <a:miter lim="800000"/>
            <a:headEnd/>
            <a:tailEnd/>
          </a:ln>
        </p:spPr>
      </p:pic>
      <p:sp>
        <p:nvSpPr>
          <p:cNvPr id="19461" name="AutoShape 5"/>
          <p:cNvSpPr>
            <a:spLocks noChangeArrowheads="1"/>
          </p:cNvSpPr>
          <p:nvPr/>
        </p:nvSpPr>
        <p:spPr bwMode="auto">
          <a:xfrm>
            <a:off x="4572000" y="4419600"/>
            <a:ext cx="4419600" cy="2286000"/>
          </a:xfrm>
          <a:prstGeom prst="wedgeEllipseCallout">
            <a:avLst>
              <a:gd name="adj1" fmla="val -83407"/>
              <a:gd name="adj2" fmla="val -76667"/>
            </a:avLst>
          </a:prstGeom>
          <a:solidFill>
            <a:schemeClr val="accent1"/>
          </a:solidFill>
          <a:ln w="9525">
            <a:solidFill>
              <a:schemeClr val="tx1"/>
            </a:solidFill>
            <a:miter lim="800000"/>
            <a:headEnd/>
            <a:tailEnd/>
          </a:ln>
        </p:spPr>
        <p:txBody>
          <a:bodyPr/>
          <a:lstStyle/>
          <a:p>
            <a:pPr algn="ctr" eaLnBrk="0" hangingPunct="0"/>
            <a:r>
              <a:rPr lang="en-US" sz="2400">
                <a:ea typeface="MS PGothic" pitchFamily="34" charset="-128"/>
              </a:rPr>
              <a:t>“I plead </a:t>
            </a:r>
            <a:r>
              <a:rPr lang="en-US" sz="2400" b="1">
                <a:ea typeface="MS PGothic" pitchFamily="34" charset="-128"/>
              </a:rPr>
              <a:t>guilty</a:t>
            </a:r>
            <a:r>
              <a:rPr lang="en-US" sz="2400">
                <a:ea typeface="MS PGothic" pitchFamily="34" charset="-128"/>
              </a:rPr>
              <a:t> to the charge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u="sng" smtClean="0"/>
              <a:t>T</a:t>
            </a:r>
            <a:r>
              <a:rPr lang="en-US" u="sng" smtClean="0"/>
              <a:t>rial</a:t>
            </a:r>
            <a:endParaRPr lang="en-US" b="1" u="sng" smtClean="0"/>
          </a:p>
        </p:txBody>
      </p:sp>
      <p:sp>
        <p:nvSpPr>
          <p:cNvPr id="41987"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en-US" sz="2800" smtClean="0"/>
              <a:t>Opening statements</a:t>
            </a:r>
          </a:p>
          <a:p>
            <a:pPr marL="609600" indent="-609600" eaLnBrk="1" hangingPunct="1">
              <a:lnSpc>
                <a:spcPct val="90000"/>
              </a:lnSpc>
              <a:buFontTx/>
              <a:buAutoNum type="arabicPeriod"/>
            </a:pPr>
            <a:r>
              <a:rPr lang="en-US" sz="2800" smtClean="0"/>
              <a:t>Direct Examination</a:t>
            </a:r>
          </a:p>
          <a:p>
            <a:pPr marL="609600" indent="-609600" eaLnBrk="1" hangingPunct="1">
              <a:lnSpc>
                <a:spcPct val="90000"/>
              </a:lnSpc>
              <a:buFontTx/>
              <a:buAutoNum type="arabicPeriod"/>
            </a:pPr>
            <a:r>
              <a:rPr lang="en-US" sz="2800" smtClean="0"/>
              <a:t>Cross Examination (question other sides’ witnesses)</a:t>
            </a:r>
          </a:p>
          <a:p>
            <a:pPr marL="609600" indent="-609600" eaLnBrk="1" hangingPunct="1">
              <a:lnSpc>
                <a:spcPct val="90000"/>
              </a:lnSpc>
              <a:buFontTx/>
              <a:buAutoNum type="arabicPeriod"/>
            </a:pPr>
            <a:r>
              <a:rPr lang="en-US" sz="2800" b="1" u="sng" smtClean="0">
                <a:solidFill>
                  <a:schemeClr val="folHlink"/>
                </a:solidFill>
              </a:rPr>
              <a:t>Jury</a:t>
            </a:r>
            <a:r>
              <a:rPr lang="en-US" sz="2800" smtClean="0"/>
              <a:t> comes to a verdict:  guilty (convict) or not guilty (acquit)</a:t>
            </a:r>
          </a:p>
          <a:p>
            <a:pPr marL="609600" indent="-609600" eaLnBrk="1" hangingPunct="1">
              <a:lnSpc>
                <a:spcPct val="90000"/>
              </a:lnSpc>
              <a:buFontTx/>
              <a:buAutoNum type="arabicPeriod"/>
            </a:pPr>
            <a:endParaRPr lang="en-US" sz="2800" smtClean="0"/>
          </a:p>
          <a:p>
            <a:pPr marL="609600" indent="-609600" eaLnBrk="1" hangingPunct="1">
              <a:lnSpc>
                <a:spcPct val="90000"/>
              </a:lnSpc>
              <a:buFontTx/>
              <a:buNone/>
            </a:pPr>
            <a:r>
              <a:rPr lang="en-US" sz="2800" smtClean="0"/>
              <a:t>REVIEW:  Which Amendment protects your right to an Attorney?  Which US Supreme Court case forced the confirmed your right to an attorney?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to="" calcmode="lin" valueType="num">
                                      <p:cBhvr>
                                        <p:cTn id="7" dur="1" fill="hold"/>
                                        <p:tgtEl>
                                          <p:spTgt spid="4198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 to="" calcmode="lin" valueType="num">
                                      <p:cBhvr>
                                        <p:cTn id="12" dur="1" fill="hold"/>
                                        <p:tgtEl>
                                          <p:spTgt spid="4198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 to="" calcmode="lin" valueType="num">
                                      <p:cBhvr>
                                        <p:cTn id="17" dur="1" fill="hold"/>
                                        <p:tgtEl>
                                          <p:spTgt spid="41987">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 to="" calcmode="lin" valueType="num">
                                      <p:cBhvr>
                                        <p:cTn id="22" dur="1" fill="hold"/>
                                        <p:tgtEl>
                                          <p:spTgt spid="41987">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anim to="" calcmode="lin" valueType="num">
                                      <p:cBhvr>
                                        <p:cTn id="27" dur="1" fill="hold"/>
                                        <p:tgtEl>
                                          <p:spTgt spid="4198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type="body" idx="1"/>
          </p:nvPr>
        </p:nvSpPr>
        <p:spPr/>
        <p:txBody>
          <a:bodyPr/>
          <a:lstStyle/>
          <a:p>
            <a:pPr eaLnBrk="1" hangingPunct="1"/>
            <a:r>
              <a:rPr lang="en-US" smtClean="0"/>
              <a:t>Jury deliberates. </a:t>
            </a:r>
          </a:p>
          <a:p>
            <a:pPr eaLnBrk="1" hangingPunct="1"/>
            <a:r>
              <a:rPr lang="en-US" smtClean="0"/>
              <a:t>Verdict must be unanimous</a:t>
            </a:r>
          </a:p>
          <a:p>
            <a:pPr eaLnBrk="1" hangingPunct="1"/>
            <a:r>
              <a:rPr lang="en-US" smtClean="0"/>
              <a:t>What does it mean if there is a hung jury?</a:t>
            </a:r>
          </a:p>
        </p:txBody>
      </p:sp>
      <p:pic>
        <p:nvPicPr>
          <p:cNvPr id="21508" name="Picture 4" descr="JuryBox"/>
          <p:cNvPicPr>
            <a:picLocks noChangeAspect="1" noChangeArrowheads="1"/>
          </p:cNvPicPr>
          <p:nvPr/>
        </p:nvPicPr>
        <p:blipFill>
          <a:blip r:embed="rId2" cstate="print"/>
          <a:srcRect/>
          <a:stretch>
            <a:fillRect/>
          </a:stretch>
        </p:blipFill>
        <p:spPr bwMode="auto">
          <a:xfrm>
            <a:off x="685800" y="3657600"/>
            <a:ext cx="3810000" cy="28575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smtClean="0"/>
          </a:p>
        </p:txBody>
      </p:sp>
      <p:sp>
        <p:nvSpPr>
          <p:cNvPr id="22531" name="Rectangle 3"/>
          <p:cNvSpPr>
            <a:spLocks noGrp="1" noChangeArrowheads="1"/>
          </p:cNvSpPr>
          <p:nvPr>
            <p:ph type="body" idx="1"/>
          </p:nvPr>
        </p:nvSpPr>
        <p:spPr>
          <a:xfrm>
            <a:off x="5097463" y="3575050"/>
            <a:ext cx="3094037" cy="2386013"/>
          </a:xfrm>
        </p:spPr>
        <p:txBody>
          <a:bodyPr/>
          <a:lstStyle/>
          <a:p>
            <a:pPr eaLnBrk="1" hangingPunct="1"/>
            <a:r>
              <a:rPr lang="en-US" smtClean="0"/>
              <a:t>Who decides the verdict?  The Judge or the Jury?</a:t>
            </a:r>
          </a:p>
        </p:txBody>
      </p:sp>
      <p:pic>
        <p:nvPicPr>
          <p:cNvPr id="22532" name="Picture 4" descr="large_071307-Gillespie-verdict-"/>
          <p:cNvPicPr>
            <a:picLocks noChangeAspect="1" noChangeArrowheads="1"/>
          </p:cNvPicPr>
          <p:nvPr/>
        </p:nvPicPr>
        <p:blipFill>
          <a:blip r:embed="rId2" cstate="print"/>
          <a:srcRect/>
          <a:stretch>
            <a:fillRect/>
          </a:stretch>
        </p:blipFill>
        <p:spPr bwMode="auto">
          <a:xfrm>
            <a:off x="4829175" y="0"/>
            <a:ext cx="4314825" cy="3076575"/>
          </a:xfrm>
          <a:prstGeom prst="rect">
            <a:avLst/>
          </a:prstGeom>
          <a:noFill/>
          <a:ln w="9525">
            <a:noFill/>
            <a:miter lim="800000"/>
            <a:headEnd/>
            <a:tailEnd/>
          </a:ln>
        </p:spPr>
      </p:pic>
      <p:sp>
        <p:nvSpPr>
          <p:cNvPr id="22533" name="AutoShape 5"/>
          <p:cNvSpPr>
            <a:spLocks noChangeArrowheads="1"/>
          </p:cNvSpPr>
          <p:nvPr/>
        </p:nvSpPr>
        <p:spPr bwMode="auto">
          <a:xfrm>
            <a:off x="228600" y="152400"/>
            <a:ext cx="4267200" cy="1600200"/>
          </a:xfrm>
          <a:prstGeom prst="wedgeRectCallout">
            <a:avLst>
              <a:gd name="adj1" fmla="val -36718"/>
              <a:gd name="adj2" fmla="val 138491"/>
            </a:avLst>
          </a:prstGeom>
          <a:solidFill>
            <a:schemeClr val="accent1"/>
          </a:solidFill>
          <a:ln w="9525">
            <a:solidFill>
              <a:schemeClr val="tx1"/>
            </a:solidFill>
            <a:miter lim="800000"/>
            <a:headEnd/>
            <a:tailEnd/>
          </a:ln>
        </p:spPr>
        <p:txBody>
          <a:bodyPr/>
          <a:lstStyle/>
          <a:p>
            <a:pPr algn="ctr" eaLnBrk="0" hangingPunct="0"/>
            <a:r>
              <a:rPr lang="en-US" sz="2400">
                <a:ea typeface="MS PGothic" pitchFamily="34" charset="-128"/>
              </a:rPr>
              <a:t>“The jury finds you guilty on the charge of murder in the first degree.”</a:t>
            </a:r>
          </a:p>
        </p:txBody>
      </p:sp>
      <p:pic>
        <p:nvPicPr>
          <p:cNvPr id="22534" name="Picture 6" descr="large_postalworker"/>
          <p:cNvPicPr>
            <a:picLocks noChangeAspect="1" noChangeArrowheads="1"/>
          </p:cNvPicPr>
          <p:nvPr/>
        </p:nvPicPr>
        <p:blipFill>
          <a:blip r:embed="rId3" cstate="print"/>
          <a:srcRect/>
          <a:stretch>
            <a:fillRect/>
          </a:stretch>
        </p:blipFill>
        <p:spPr bwMode="auto">
          <a:xfrm>
            <a:off x="152400" y="2895600"/>
            <a:ext cx="4314825" cy="280987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u="sng" smtClean="0"/>
              <a:t>S</a:t>
            </a:r>
            <a:r>
              <a:rPr lang="en-US" u="sng" smtClean="0"/>
              <a:t>entencing</a:t>
            </a:r>
            <a:br>
              <a:rPr lang="en-US" u="sng" smtClean="0"/>
            </a:br>
            <a:r>
              <a:rPr lang="en-US" sz="3200" smtClean="0"/>
              <a:t>(if guilty)</a:t>
            </a:r>
            <a:endParaRPr lang="en-US" b="1" u="sng" smtClean="0"/>
          </a:p>
        </p:txBody>
      </p:sp>
      <p:sp>
        <p:nvSpPr>
          <p:cNvPr id="46083" name="Rectangle 3"/>
          <p:cNvSpPr>
            <a:spLocks noGrp="1" noChangeArrowheads="1"/>
          </p:cNvSpPr>
          <p:nvPr>
            <p:ph type="body" idx="1"/>
          </p:nvPr>
        </p:nvSpPr>
        <p:spPr/>
        <p:txBody>
          <a:bodyPr/>
          <a:lstStyle/>
          <a:p>
            <a:pPr eaLnBrk="1" hangingPunct="1"/>
            <a:r>
              <a:rPr lang="en-US" smtClean="0"/>
              <a:t>Jury decides punishment that matches the crime</a:t>
            </a:r>
          </a:p>
          <a:p>
            <a:pPr lvl="1" eaLnBrk="1" hangingPunct="1"/>
            <a:r>
              <a:rPr lang="en-US" smtClean="0"/>
              <a:t>Judge can reduce the sentence if necessary</a:t>
            </a:r>
          </a:p>
          <a:p>
            <a:pPr eaLnBrk="1" hangingPunct="1"/>
            <a:endParaRPr lang="en-US" smtClean="0"/>
          </a:p>
        </p:txBody>
      </p:sp>
      <p:pic>
        <p:nvPicPr>
          <p:cNvPr id="23556" name="Picture 4" descr="Sentencing4"/>
          <p:cNvPicPr>
            <a:picLocks noChangeAspect="1" noChangeArrowheads="1"/>
          </p:cNvPicPr>
          <p:nvPr/>
        </p:nvPicPr>
        <p:blipFill>
          <a:blip r:embed="rId3" cstate="print"/>
          <a:srcRect/>
          <a:stretch>
            <a:fillRect/>
          </a:stretch>
        </p:blipFill>
        <p:spPr bwMode="auto">
          <a:xfrm>
            <a:off x="5791200" y="4191000"/>
            <a:ext cx="3048000" cy="2286000"/>
          </a:xfrm>
          <a:prstGeom prst="rect">
            <a:avLst/>
          </a:prstGeom>
          <a:noFill/>
          <a:ln w="9525">
            <a:noFill/>
            <a:miter lim="800000"/>
            <a:headEnd/>
            <a:tailEnd/>
          </a:ln>
        </p:spPr>
      </p:pic>
      <p:pic>
        <p:nvPicPr>
          <p:cNvPr id="23557" name="Picture 5" descr="judge_crazy_mcenglish_only"/>
          <p:cNvPicPr>
            <a:picLocks noChangeAspect="1" noChangeArrowheads="1"/>
          </p:cNvPicPr>
          <p:nvPr/>
        </p:nvPicPr>
        <p:blipFill>
          <a:blip r:embed="rId4" cstate="print"/>
          <a:srcRect/>
          <a:stretch>
            <a:fillRect/>
          </a:stretch>
        </p:blipFill>
        <p:spPr bwMode="auto">
          <a:xfrm>
            <a:off x="0" y="4397375"/>
            <a:ext cx="3276600" cy="2460625"/>
          </a:xfrm>
          <a:prstGeom prst="rect">
            <a:avLst/>
          </a:prstGeom>
          <a:noFill/>
          <a:ln w="9525">
            <a:noFill/>
            <a:miter lim="800000"/>
            <a:headEnd/>
            <a:tailEnd/>
          </a:ln>
        </p:spPr>
      </p:pic>
      <p:sp>
        <p:nvSpPr>
          <p:cNvPr id="23558" name="AutoShape 6"/>
          <p:cNvSpPr>
            <a:spLocks noChangeArrowheads="1"/>
          </p:cNvSpPr>
          <p:nvPr/>
        </p:nvSpPr>
        <p:spPr bwMode="auto">
          <a:xfrm>
            <a:off x="2057400" y="3505200"/>
            <a:ext cx="4191000" cy="1676400"/>
          </a:xfrm>
          <a:prstGeom prst="wedgeRoundRectCallout">
            <a:avLst>
              <a:gd name="adj1" fmla="val -67463"/>
              <a:gd name="adj2" fmla="val 75662"/>
              <a:gd name="adj3" fmla="val 16667"/>
            </a:avLst>
          </a:prstGeom>
          <a:solidFill>
            <a:schemeClr val="accent1"/>
          </a:solidFill>
          <a:ln w="9525">
            <a:solidFill>
              <a:schemeClr val="tx1"/>
            </a:solidFill>
            <a:miter lim="800000"/>
            <a:headEnd/>
            <a:tailEnd/>
          </a:ln>
        </p:spPr>
        <p:txBody>
          <a:bodyPr/>
          <a:lstStyle/>
          <a:p>
            <a:pPr algn="ctr" eaLnBrk="0" hangingPunct="0"/>
            <a:r>
              <a:rPr lang="en-US" sz="2400">
                <a:ea typeface="MS PGothic" pitchFamily="34" charset="-128"/>
              </a:rPr>
              <a:t>“On the charge of murder in the first degree, I hereby sentence you to life in prison, without parole”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to="" calcmode="lin" valueType="num">
                                      <p:cBhvr>
                                        <p:cTn id="7" dur="1" fill="hold"/>
                                        <p:tgtEl>
                                          <p:spTgt spid="4608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46083">
                                            <p:txEl>
                                              <p:pRg st="1" end="1"/>
                                            </p:txEl>
                                          </p:spTgt>
                                        </p:tgtEl>
                                        <p:attrNameLst>
                                          <p:attrName>style.visibility</p:attrName>
                                        </p:attrNameLst>
                                      </p:cBhvr>
                                      <p:to>
                                        <p:strVal val="visible"/>
                                      </p:to>
                                    </p:set>
                                    <p:anim to="" calcmode="lin" valueType="num">
                                      <p:cBhvr>
                                        <p:cTn id="10" dur="1" fill="hold"/>
                                        <p:tgtEl>
                                          <p:spTgt spid="4608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smtClean="0"/>
              <a:t>Ways for people to build consenus</a:t>
            </a:r>
          </a:p>
        </p:txBody>
      </p:sp>
      <p:sp>
        <p:nvSpPr>
          <p:cNvPr id="6147" name="Rectangle 3"/>
          <p:cNvSpPr>
            <a:spLocks noGrp="1" noChangeArrowheads="1"/>
          </p:cNvSpPr>
          <p:nvPr>
            <p:ph type="body" idx="1"/>
          </p:nvPr>
        </p:nvSpPr>
        <p:spPr/>
        <p:txBody>
          <a:bodyPr/>
          <a:lstStyle/>
          <a:p>
            <a:r>
              <a:rPr lang="en-US" sz="2800" u="sng" smtClean="0"/>
              <a:t>Public Hearings</a:t>
            </a:r>
            <a:r>
              <a:rPr lang="en-US" sz="2800" smtClean="0"/>
              <a:t>: forum for the public to get information about different aspects (pros &amp; cons) of a new policy.  </a:t>
            </a:r>
          </a:p>
          <a:p>
            <a:r>
              <a:rPr lang="en-US" sz="2800" u="sng" smtClean="0"/>
              <a:t>Town Meetings</a:t>
            </a:r>
            <a:r>
              <a:rPr lang="en-US" sz="2800" smtClean="0"/>
              <a:t>:  Public can go and voice opinions on a new proposed policy or gov’t action.</a:t>
            </a:r>
          </a:p>
          <a:p>
            <a:r>
              <a:rPr lang="en-US" sz="2800" u="sng" smtClean="0"/>
              <a:t>Community/Public Forums</a:t>
            </a:r>
            <a:r>
              <a:rPr lang="en-US" sz="2800" smtClean="0"/>
              <a:t>:  Might be used for a certain issue (ex: Bond).  A place where the public can go to get information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Notes</a:t>
            </a:r>
          </a:p>
        </p:txBody>
      </p:sp>
      <p:sp>
        <p:nvSpPr>
          <p:cNvPr id="7171" name="Rectangle 3"/>
          <p:cNvSpPr>
            <a:spLocks noGrp="1" noChangeArrowheads="1"/>
          </p:cNvSpPr>
          <p:nvPr>
            <p:ph type="body" idx="1"/>
          </p:nvPr>
        </p:nvSpPr>
        <p:spPr>
          <a:xfrm>
            <a:off x="0" y="1905000"/>
            <a:ext cx="9023350" cy="4572000"/>
          </a:xfrm>
        </p:spPr>
        <p:txBody>
          <a:bodyPr/>
          <a:lstStyle/>
          <a:p>
            <a:pPr eaLnBrk="1" hangingPunct="1"/>
            <a:r>
              <a:rPr lang="en-US" smtClean="0"/>
              <a:t>The Judicial Process is an </a:t>
            </a:r>
            <a:r>
              <a:rPr lang="en-US" b="1" u="sng" smtClean="0"/>
              <a:t>Adversarial</a:t>
            </a:r>
            <a:r>
              <a:rPr lang="en-US" b="1" smtClean="0"/>
              <a:t> </a:t>
            </a:r>
            <a:r>
              <a:rPr lang="en-US" b="1" u="sng" smtClean="0"/>
              <a:t>Process</a:t>
            </a:r>
            <a:r>
              <a:rPr lang="en-US" smtClean="0"/>
              <a:t>--&gt; 2 sides present their versions of a case and a jury/judge determines the resolution.</a:t>
            </a:r>
          </a:p>
          <a:p>
            <a:pPr eaLnBrk="1" hangingPunct="1"/>
            <a:endParaRPr lang="en-US" smtClean="0"/>
          </a:p>
          <a:p>
            <a:pPr eaLnBrk="1" hangingPunct="1"/>
            <a:r>
              <a:rPr lang="en-US" smtClean="0"/>
              <a:t>Civil Case the 2 sides = Plaintiff &amp; Defense</a:t>
            </a:r>
          </a:p>
          <a:p>
            <a:pPr lvl="1" eaLnBrk="1" hangingPunct="1"/>
            <a:r>
              <a:rPr lang="en-US" smtClean="0"/>
              <a:t>Punishments= Money awarded to winner for “damages”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Notes </a:t>
            </a:r>
          </a:p>
        </p:txBody>
      </p:sp>
      <p:sp>
        <p:nvSpPr>
          <p:cNvPr id="8195" name="Rectangle 3"/>
          <p:cNvSpPr>
            <a:spLocks noGrp="1" noChangeArrowheads="1"/>
          </p:cNvSpPr>
          <p:nvPr>
            <p:ph type="body" idx="1"/>
          </p:nvPr>
        </p:nvSpPr>
        <p:spPr>
          <a:xfrm>
            <a:off x="152400" y="1905000"/>
            <a:ext cx="8870950" cy="4191000"/>
          </a:xfrm>
        </p:spPr>
        <p:txBody>
          <a:bodyPr/>
          <a:lstStyle/>
          <a:p>
            <a:pPr eaLnBrk="1" hangingPunct="1">
              <a:lnSpc>
                <a:spcPct val="90000"/>
              </a:lnSpc>
              <a:buFontTx/>
              <a:buNone/>
            </a:pPr>
            <a:r>
              <a:rPr lang="en-US" sz="2800" smtClean="0"/>
              <a:t>Criminal Case-Crime against social order.</a:t>
            </a:r>
          </a:p>
          <a:p>
            <a:pPr eaLnBrk="1" hangingPunct="1">
              <a:lnSpc>
                <a:spcPct val="90000"/>
              </a:lnSpc>
            </a:pPr>
            <a:r>
              <a:rPr lang="en-US" sz="2800" smtClean="0"/>
              <a:t>Criminal Law = Penal Law</a:t>
            </a:r>
          </a:p>
          <a:p>
            <a:pPr eaLnBrk="1" hangingPunct="1">
              <a:lnSpc>
                <a:spcPct val="90000"/>
              </a:lnSpc>
            </a:pPr>
            <a:r>
              <a:rPr lang="en-US" sz="2800" smtClean="0"/>
              <a:t>2 sides = Prosecution &amp; Defense.</a:t>
            </a:r>
          </a:p>
          <a:p>
            <a:pPr lvl="1" eaLnBrk="1" hangingPunct="1">
              <a:lnSpc>
                <a:spcPct val="90000"/>
              </a:lnSpc>
            </a:pPr>
            <a:r>
              <a:rPr lang="en-US" sz="2400" b="1" u="sng" smtClean="0"/>
              <a:t>Felony</a:t>
            </a:r>
            <a:r>
              <a:rPr lang="en-US" sz="2400" smtClean="0"/>
              <a:t>- committing a </a:t>
            </a:r>
            <a:r>
              <a:rPr lang="en-US" sz="2400" u="sng" smtClean="0"/>
              <a:t>major crime</a:t>
            </a:r>
            <a:r>
              <a:rPr lang="en-US" sz="2400" smtClean="0"/>
              <a:t> resulting in a </a:t>
            </a:r>
            <a:r>
              <a:rPr lang="en-US" sz="2400" u="sng" smtClean="0"/>
              <a:t>harsh</a:t>
            </a:r>
            <a:r>
              <a:rPr lang="en-US" sz="2400" smtClean="0"/>
              <a:t> punishment. </a:t>
            </a:r>
            <a:r>
              <a:rPr lang="en-US" sz="2400" i="1" smtClean="0"/>
              <a:t>Robbery, Grand Theft Auto, Drug sales</a:t>
            </a:r>
            <a:endParaRPr lang="en-US" sz="2400" smtClean="0"/>
          </a:p>
          <a:p>
            <a:pPr lvl="1" eaLnBrk="1" hangingPunct="1">
              <a:lnSpc>
                <a:spcPct val="90000"/>
              </a:lnSpc>
            </a:pPr>
            <a:r>
              <a:rPr lang="en-US" sz="2400" b="1" u="sng" smtClean="0"/>
              <a:t>Misdemeanor</a:t>
            </a:r>
            <a:r>
              <a:rPr lang="en-US" sz="2400" smtClean="0"/>
              <a:t>- committing a </a:t>
            </a:r>
            <a:r>
              <a:rPr lang="en-US" sz="2400" u="sng" smtClean="0"/>
              <a:t>minor crime</a:t>
            </a:r>
            <a:r>
              <a:rPr lang="en-US" sz="2400" smtClean="0"/>
              <a:t> usually resulting a weaker punishment (fine or community service). </a:t>
            </a:r>
            <a:r>
              <a:rPr lang="en-US" sz="2400" i="1" smtClean="0"/>
              <a:t>Disorderly Conduct, trespassing, vandalism.</a:t>
            </a:r>
          </a:p>
          <a:p>
            <a:pPr eaLnBrk="1" hangingPunct="1">
              <a:lnSpc>
                <a:spcPct val="90000"/>
              </a:lnSpc>
            </a:pPr>
            <a:r>
              <a:rPr lang="en-US" sz="2800" smtClean="0"/>
              <a:t>Jury verdicts must be </a:t>
            </a:r>
            <a:r>
              <a:rPr lang="en-US" sz="2800" b="1" smtClean="0"/>
              <a:t>unanimous</a:t>
            </a:r>
            <a:endParaRPr lang="en-US" sz="2800" smtClean="0"/>
          </a:p>
          <a:p>
            <a:pPr eaLnBrk="1" hangingPunct="1">
              <a:lnSpc>
                <a:spcPct val="90000"/>
              </a:lnSpc>
            </a:pPr>
            <a:r>
              <a:rPr lang="en-US" sz="2800" smtClean="0"/>
              <a:t>Punishments: prison, community service, probation mandatory sentencing, death</a:t>
            </a:r>
            <a:endParaRPr lang="en-US" sz="2800" i="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143000"/>
          </a:xfrm>
        </p:spPr>
        <p:txBody>
          <a:bodyPr/>
          <a:lstStyle/>
          <a:p>
            <a:pPr eaLnBrk="1" hangingPunct="1"/>
            <a:r>
              <a:rPr lang="en-US" smtClean="0"/>
              <a:t>Civil vs. Criminal</a:t>
            </a:r>
          </a:p>
        </p:txBody>
      </p:sp>
      <p:sp>
        <p:nvSpPr>
          <p:cNvPr id="9219" name="Rectangle 3"/>
          <p:cNvSpPr>
            <a:spLocks noGrp="1" noChangeArrowheads="1"/>
          </p:cNvSpPr>
          <p:nvPr>
            <p:ph type="body" idx="1"/>
          </p:nvPr>
        </p:nvSpPr>
        <p:spPr>
          <a:xfrm>
            <a:off x="0" y="1066800"/>
            <a:ext cx="9144000" cy="5257800"/>
          </a:xfrm>
        </p:spPr>
        <p:txBody>
          <a:bodyPr/>
          <a:lstStyle/>
          <a:p>
            <a:pPr marL="609600" indent="-609600" eaLnBrk="1" hangingPunct="1">
              <a:lnSpc>
                <a:spcPct val="90000"/>
              </a:lnSpc>
              <a:buFont typeface="Times" pitchFamily="28" charset="0"/>
              <a:buChar char="•"/>
            </a:pPr>
            <a:r>
              <a:rPr lang="en-US" sz="2200" b="1" i="1" smtClean="0">
                <a:latin typeface="Times New Roman" pitchFamily="18" charset="0"/>
              </a:rPr>
              <a:t>Brian Bates a 19 year old male was shot during a robbery at the McDonalds on Bickett Boulevard in Louisburg.  Brian’s parents decide to sue the company that made the gun (Remington)for damages.  The state of North Carolina also presses charges against Roberta Rogers the 34 year old robber for armed robbery and assault w/a firearm.</a:t>
            </a:r>
            <a:r>
              <a:rPr lang="en-US" sz="2400" smtClean="0"/>
              <a:t>  </a:t>
            </a:r>
          </a:p>
          <a:p>
            <a:pPr marL="609600" indent="-609600" eaLnBrk="1" hangingPunct="1">
              <a:lnSpc>
                <a:spcPct val="90000"/>
              </a:lnSpc>
              <a:buFontTx/>
              <a:buNone/>
            </a:pPr>
            <a:r>
              <a:rPr lang="en-US" sz="2400" smtClean="0"/>
              <a:t>CIVIL CASE: _________ vs. _________</a:t>
            </a:r>
          </a:p>
          <a:p>
            <a:pPr marL="609600" indent="-609600" eaLnBrk="1" hangingPunct="1">
              <a:lnSpc>
                <a:spcPct val="90000"/>
              </a:lnSpc>
              <a:buFontTx/>
              <a:buNone/>
            </a:pPr>
            <a:r>
              <a:rPr lang="en-US" sz="2400" smtClean="0"/>
              <a:t>Who are the Plaintiffs?</a:t>
            </a:r>
          </a:p>
          <a:p>
            <a:pPr marL="609600" indent="-609600" eaLnBrk="1" hangingPunct="1">
              <a:lnSpc>
                <a:spcPct val="90000"/>
              </a:lnSpc>
              <a:buFontTx/>
              <a:buNone/>
            </a:pPr>
            <a:r>
              <a:rPr lang="en-US" sz="2400" smtClean="0"/>
              <a:t>Who are the Defendants?</a:t>
            </a:r>
          </a:p>
          <a:p>
            <a:pPr marL="609600" indent="-609600" eaLnBrk="1" hangingPunct="1">
              <a:lnSpc>
                <a:spcPct val="90000"/>
              </a:lnSpc>
              <a:buFontTx/>
              <a:buNone/>
            </a:pPr>
            <a:r>
              <a:rPr lang="en-US" sz="2400" smtClean="0"/>
              <a:t>Who do you think should win? Why</a:t>
            </a:r>
          </a:p>
          <a:p>
            <a:pPr marL="609600" indent="-609600" eaLnBrk="1" hangingPunct="1">
              <a:lnSpc>
                <a:spcPct val="90000"/>
              </a:lnSpc>
              <a:buFontTx/>
              <a:buNone/>
            </a:pPr>
            <a:r>
              <a:rPr lang="en-US" sz="2400" smtClean="0"/>
              <a:t>CRIMINAL CASE: ____________ vs. ____________</a:t>
            </a:r>
          </a:p>
          <a:p>
            <a:pPr marL="609600" indent="-609600" eaLnBrk="1" hangingPunct="1">
              <a:lnSpc>
                <a:spcPct val="90000"/>
              </a:lnSpc>
              <a:buFontTx/>
              <a:buNone/>
            </a:pPr>
            <a:r>
              <a:rPr lang="en-US" sz="2400" smtClean="0"/>
              <a:t>Who is the defendant?</a:t>
            </a:r>
          </a:p>
          <a:p>
            <a:pPr marL="609600" indent="-609600" eaLnBrk="1" hangingPunct="1">
              <a:lnSpc>
                <a:spcPct val="90000"/>
              </a:lnSpc>
              <a:buFontTx/>
              <a:buNone/>
            </a:pPr>
            <a:r>
              <a:rPr lang="en-US" sz="2400" smtClean="0"/>
              <a:t>Who is the prosecution?</a:t>
            </a:r>
          </a:p>
          <a:p>
            <a:pPr marL="609600" indent="-609600" eaLnBrk="1" hangingPunct="1">
              <a:lnSpc>
                <a:spcPct val="90000"/>
              </a:lnSpc>
              <a:buFontTx/>
              <a:buNone/>
            </a:pPr>
            <a:r>
              <a:rPr lang="en-US" sz="2400" smtClean="0"/>
              <a:t>Who do you think should win? Why</a:t>
            </a:r>
          </a:p>
          <a:p>
            <a:pPr marL="609600" indent="-609600" eaLnBrk="1" hangingPunct="1">
              <a:lnSpc>
                <a:spcPct val="90000"/>
              </a:lnSpc>
              <a:buFontTx/>
              <a:buNone/>
            </a:pPr>
            <a:endParaRPr lang="en-US" sz="2400" smtClean="0"/>
          </a:p>
          <a:p>
            <a:pPr marL="609600" indent="-609600" eaLnBrk="1" hangingPunct="1">
              <a:lnSpc>
                <a:spcPct val="90000"/>
              </a:lnSpc>
              <a:buFontTx/>
              <a:buNone/>
            </a:pPr>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Civil or Criminal?</a:t>
            </a:r>
          </a:p>
        </p:txBody>
      </p:sp>
      <p:sp>
        <p:nvSpPr>
          <p:cNvPr id="10243" name="Rectangle 3"/>
          <p:cNvSpPr>
            <a:spLocks noGrp="1" noChangeArrowheads="1"/>
          </p:cNvSpPr>
          <p:nvPr>
            <p:ph type="body" idx="1"/>
          </p:nvPr>
        </p:nvSpPr>
        <p:spPr>
          <a:xfrm>
            <a:off x="381000" y="1905000"/>
            <a:ext cx="8642350" cy="4191000"/>
          </a:xfrm>
        </p:spPr>
        <p:txBody>
          <a:bodyPr/>
          <a:lstStyle/>
          <a:p>
            <a:pPr eaLnBrk="1" hangingPunct="1">
              <a:lnSpc>
                <a:spcPct val="90000"/>
              </a:lnSpc>
            </a:pPr>
            <a:r>
              <a:rPr lang="en-US" smtClean="0"/>
              <a:t>Slip and fall in a wal-mart because there is not “wet floor” sign.</a:t>
            </a:r>
          </a:p>
          <a:p>
            <a:pPr eaLnBrk="1" hangingPunct="1">
              <a:lnSpc>
                <a:spcPct val="90000"/>
              </a:lnSpc>
            </a:pPr>
            <a:r>
              <a:rPr lang="en-US" smtClean="0"/>
              <a:t>Steal a Plasma TV from a Wal-Mart</a:t>
            </a:r>
          </a:p>
          <a:p>
            <a:pPr eaLnBrk="1" hangingPunct="1">
              <a:lnSpc>
                <a:spcPct val="90000"/>
              </a:lnSpc>
            </a:pPr>
            <a:r>
              <a:rPr lang="en-US" smtClean="0"/>
              <a:t>Try to get sole custody of your children</a:t>
            </a:r>
          </a:p>
          <a:p>
            <a:pPr eaLnBrk="1" hangingPunct="1">
              <a:lnSpc>
                <a:spcPct val="90000"/>
              </a:lnSpc>
            </a:pPr>
            <a:r>
              <a:rPr lang="en-US" smtClean="0"/>
              <a:t>Say something that is untrue about someone and ruin their reputation.</a:t>
            </a:r>
          </a:p>
          <a:p>
            <a:pPr eaLnBrk="1" hangingPunct="1">
              <a:lnSpc>
                <a:spcPct val="90000"/>
              </a:lnSpc>
            </a:pPr>
            <a:r>
              <a:rPr lang="en-US" smtClean="0"/>
              <a:t>Kill a pedestrian in a crosswalk when you run a red light</a:t>
            </a:r>
          </a:p>
          <a:p>
            <a:pPr eaLnBrk="1" hangingPunct="1">
              <a:lnSpc>
                <a:spcPct val="90000"/>
              </a:lnSpc>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8162925" cy="862013"/>
          </a:xfrm>
        </p:spPr>
        <p:txBody>
          <a:bodyPr/>
          <a:lstStyle/>
          <a:p>
            <a:pPr eaLnBrk="1" hangingPunct="1"/>
            <a:r>
              <a:rPr lang="en-US" smtClean="0"/>
              <a:t>Notes:  Courtroom Vocab</a:t>
            </a:r>
          </a:p>
        </p:txBody>
      </p:sp>
      <p:sp>
        <p:nvSpPr>
          <p:cNvPr id="24579" name="Rectangle 3"/>
          <p:cNvSpPr>
            <a:spLocks noGrp="1" noChangeArrowheads="1"/>
          </p:cNvSpPr>
          <p:nvPr>
            <p:ph type="body" idx="1"/>
          </p:nvPr>
        </p:nvSpPr>
        <p:spPr>
          <a:xfrm>
            <a:off x="0" y="762000"/>
            <a:ext cx="9144000" cy="6096000"/>
          </a:xfrm>
          <a:solidFill>
            <a:schemeClr val="accent1"/>
          </a:solidFill>
        </p:spPr>
        <p:txBody>
          <a:bodyPr/>
          <a:lstStyle/>
          <a:p>
            <a:pPr eaLnBrk="1" hangingPunct="1"/>
            <a:r>
              <a:rPr lang="en-US" sz="2800" u="sng" smtClean="0"/>
              <a:t>Probable Cause</a:t>
            </a:r>
            <a:r>
              <a:rPr lang="en-US" sz="2800" smtClean="0"/>
              <a:t>: what the prosecution must have to get a warrant for investigation.</a:t>
            </a:r>
          </a:p>
          <a:p>
            <a:pPr eaLnBrk="1" hangingPunct="1"/>
            <a:r>
              <a:rPr lang="en-US" sz="2800" u="sng" smtClean="0"/>
              <a:t>Plea Bargain</a:t>
            </a:r>
            <a:r>
              <a:rPr lang="en-US" sz="2800" smtClean="0"/>
              <a:t>:  negotiation btw the prosecution and the defense to shorten court proceedings.</a:t>
            </a:r>
          </a:p>
          <a:p>
            <a:pPr lvl="1" eaLnBrk="1" hangingPunct="1"/>
            <a:r>
              <a:rPr lang="en-US" sz="2400" smtClean="0"/>
              <a:t>Prosecution might make a deal to reduce the sentence if the suspect pleads guilty and/or if he testifies against others.</a:t>
            </a:r>
          </a:p>
          <a:p>
            <a:pPr eaLnBrk="1" hangingPunct="1"/>
            <a:r>
              <a:rPr lang="en-US" sz="2800" u="sng" smtClean="0"/>
              <a:t>Perjury</a:t>
            </a:r>
            <a:r>
              <a:rPr lang="en-US" sz="2800" smtClean="0"/>
              <a:t>:  lying under oath</a:t>
            </a:r>
          </a:p>
          <a:p>
            <a:pPr eaLnBrk="1" hangingPunct="1"/>
            <a:r>
              <a:rPr lang="en-US" sz="2800" smtClean="0"/>
              <a:t>“</a:t>
            </a:r>
            <a:r>
              <a:rPr lang="en-US" sz="2800" u="sng" smtClean="0"/>
              <a:t>Burden of Proof</a:t>
            </a:r>
            <a:r>
              <a:rPr lang="en-US" sz="2800" smtClean="0"/>
              <a:t>:”  it is the prosecution’s job to prove that the defendant is guilty beyond a “reasonable doubt.”</a:t>
            </a:r>
          </a:p>
          <a:p>
            <a:pPr eaLnBrk="1" hangingPunct="1"/>
            <a:r>
              <a:rPr lang="en-US" sz="2800" u="sng" smtClean="0"/>
              <a:t>Hung Jury</a:t>
            </a:r>
            <a:r>
              <a:rPr lang="en-US" sz="2800" smtClean="0"/>
              <a:t>:  When the jury cannot reach a unanimous verdict </a:t>
            </a:r>
            <a:r>
              <a:rPr lang="en-US" sz="2800" smtClean="0">
                <a:sym typeface="Wingdings" pitchFamily="2" charset="2"/>
              </a:rPr>
              <a:t>Mistrial</a:t>
            </a:r>
            <a:endParaRPr lang="en-US" sz="2800" u="sng" smtClean="0"/>
          </a:p>
          <a:p>
            <a:pPr eaLnBrk="1" hangingPunct="1"/>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4579">
                                            <p:bg/>
                                          </p:spTgt>
                                        </p:tgtEl>
                                        <p:attrNameLst>
                                          <p:attrName>style.visibility</p:attrName>
                                        </p:attrNameLst>
                                      </p:cBhvr>
                                      <p:to>
                                        <p:strVal val="visible"/>
                                      </p:to>
                                    </p:set>
                                    <p:anim to="" calcmode="lin" valueType="num">
                                      <p:cBhvr>
                                        <p:cTn id="7" dur="1" fill="hold"/>
                                        <p:tgtEl>
                                          <p:spTgt spid="24579">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 to="" calcmode="lin" valueType="num">
                                      <p:cBhvr>
                                        <p:cTn id="12" dur="1" fill="hold"/>
                                        <p:tgtEl>
                                          <p:spTgt spid="2457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 to="" calcmode="lin" valueType="num">
                                      <p:cBhvr>
                                        <p:cTn id="17" dur="1" fill="hold"/>
                                        <p:tgtEl>
                                          <p:spTgt spid="24579">
                                            <p:txEl>
                                              <p:pRg st="1" end="1"/>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0"/>
                                          </p:stCondLst>
                                        </p:cTn>
                                        <p:tgtEl>
                                          <p:spTgt spid="24579">
                                            <p:txEl>
                                              <p:pRg st="2" end="2"/>
                                            </p:txEl>
                                          </p:spTgt>
                                        </p:tgtEl>
                                        <p:attrNameLst>
                                          <p:attrName>style.visibility</p:attrName>
                                        </p:attrNameLst>
                                      </p:cBhvr>
                                      <p:to>
                                        <p:strVal val="visible"/>
                                      </p:to>
                                    </p:set>
                                    <p:anim to="" calcmode="lin" valueType="num">
                                      <p:cBhvr>
                                        <p:cTn id="20" dur="1" fill="hold"/>
                                        <p:tgtEl>
                                          <p:spTgt spid="24579">
                                            <p:txEl>
                                              <p:pRg st="2" end="2"/>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to="" calcmode="lin" valueType="num">
                                      <p:cBhvr>
                                        <p:cTn id="25" dur="1" fill="hold"/>
                                        <p:tgtEl>
                                          <p:spTgt spid="24579">
                                            <p:txEl>
                                              <p:pRg st="3" end="3"/>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24579">
                                            <p:txEl>
                                              <p:pRg st="4" end="4"/>
                                            </p:txEl>
                                          </p:spTgt>
                                        </p:tgtEl>
                                        <p:attrNameLst>
                                          <p:attrName>style.visibility</p:attrName>
                                        </p:attrNameLst>
                                      </p:cBhvr>
                                      <p:to>
                                        <p:strVal val="visible"/>
                                      </p:to>
                                    </p:set>
                                    <p:anim to="" calcmode="lin" valueType="num">
                                      <p:cBhvr>
                                        <p:cTn id="30" dur="1" fill="hold"/>
                                        <p:tgtEl>
                                          <p:spTgt spid="24579">
                                            <p:txEl>
                                              <p:pRg st="4" end="4"/>
                                            </p:txEl>
                                          </p:spTgt>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0"/>
                                          </p:stCondLst>
                                        </p:cTn>
                                        <p:tgtEl>
                                          <p:spTgt spid="24579">
                                            <p:txEl>
                                              <p:pRg st="5" end="5"/>
                                            </p:txEl>
                                          </p:spTgt>
                                        </p:tgtEl>
                                        <p:attrNameLst>
                                          <p:attrName>style.visibility</p:attrName>
                                        </p:attrNameLst>
                                      </p:cBhvr>
                                      <p:to>
                                        <p:strVal val="visible"/>
                                      </p:to>
                                    </p:set>
                                    <p:anim to="" calcmode="lin" valueType="num">
                                      <p:cBhvr>
                                        <p:cTn id="35" dur="1" fill="hold"/>
                                        <p:tgtEl>
                                          <p:spTgt spid="2457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Courtroom Layout</a:t>
            </a:r>
          </a:p>
        </p:txBody>
      </p:sp>
      <p:pic>
        <p:nvPicPr>
          <p:cNvPr id="12291" name="Picture 3" descr="Picture of courtroom"/>
          <p:cNvPicPr>
            <a:picLocks noChangeAspect="1" noChangeArrowheads="1"/>
          </p:cNvPicPr>
          <p:nvPr/>
        </p:nvPicPr>
        <p:blipFill>
          <a:blip r:embed="rId2" cstate="print"/>
          <a:srcRect/>
          <a:stretch>
            <a:fillRect/>
          </a:stretch>
        </p:blipFill>
        <p:spPr bwMode="auto">
          <a:xfrm>
            <a:off x="1066800" y="1524000"/>
            <a:ext cx="5638800" cy="5137150"/>
          </a:xfrm>
          <a:prstGeom prst="rect">
            <a:avLst/>
          </a:prstGeom>
          <a:noFill/>
          <a:ln w="9525">
            <a:noFill/>
            <a:miter lim="800000"/>
            <a:headEnd/>
            <a:tailEnd/>
          </a:ln>
        </p:spPr>
      </p:pic>
      <p:sp>
        <p:nvSpPr>
          <p:cNvPr id="12292" name="Text Box 4"/>
          <p:cNvSpPr txBox="1">
            <a:spLocks noChangeArrowheads="1"/>
          </p:cNvSpPr>
          <p:nvPr/>
        </p:nvSpPr>
        <p:spPr bwMode="auto">
          <a:xfrm>
            <a:off x="1676400" y="1828800"/>
            <a:ext cx="1981200" cy="514350"/>
          </a:xfrm>
          <a:prstGeom prst="rect">
            <a:avLst/>
          </a:prstGeom>
          <a:noFill/>
          <a:ln w="57150">
            <a:solidFill>
              <a:schemeClr val="tx1"/>
            </a:solidFill>
            <a:miter lim="800000"/>
            <a:headEnd/>
            <a:tailEnd/>
          </a:ln>
        </p:spPr>
        <p:txBody>
          <a:bodyPr>
            <a:spAutoFit/>
          </a:bodyPr>
          <a:lstStyle/>
          <a:p>
            <a:pPr eaLnBrk="0" hangingPunct="0">
              <a:spcBef>
                <a:spcPct val="50000"/>
              </a:spcBef>
            </a:pPr>
            <a:endParaRPr lang="en-US" sz="2400">
              <a:ea typeface="MS PGothic" pitchFamily="34" charset="-128"/>
            </a:endParaRPr>
          </a:p>
        </p:txBody>
      </p:sp>
      <p:sp>
        <p:nvSpPr>
          <p:cNvPr id="12293" name="Text Box 5"/>
          <p:cNvSpPr txBox="1">
            <a:spLocks noChangeArrowheads="1"/>
          </p:cNvSpPr>
          <p:nvPr/>
        </p:nvSpPr>
        <p:spPr bwMode="auto">
          <a:xfrm>
            <a:off x="5562600" y="1828800"/>
            <a:ext cx="1981200" cy="514350"/>
          </a:xfrm>
          <a:prstGeom prst="rect">
            <a:avLst/>
          </a:prstGeom>
          <a:noFill/>
          <a:ln w="57150">
            <a:solidFill>
              <a:schemeClr val="tx1"/>
            </a:solidFill>
            <a:miter lim="800000"/>
            <a:headEnd/>
            <a:tailEnd/>
          </a:ln>
        </p:spPr>
        <p:txBody>
          <a:bodyPr>
            <a:spAutoFit/>
          </a:bodyPr>
          <a:lstStyle/>
          <a:p>
            <a:pPr eaLnBrk="0" hangingPunct="0">
              <a:spcBef>
                <a:spcPct val="50000"/>
              </a:spcBef>
            </a:pPr>
            <a:endParaRPr lang="en-US" sz="2400">
              <a:ea typeface="MS PGothic" pitchFamily="34" charset="-128"/>
            </a:endParaRPr>
          </a:p>
        </p:txBody>
      </p:sp>
      <p:sp>
        <p:nvSpPr>
          <p:cNvPr id="12294" name="Text Box 6"/>
          <p:cNvSpPr txBox="1">
            <a:spLocks noChangeArrowheads="1"/>
          </p:cNvSpPr>
          <p:nvPr/>
        </p:nvSpPr>
        <p:spPr bwMode="auto">
          <a:xfrm>
            <a:off x="4800600" y="4724400"/>
            <a:ext cx="1981200" cy="514350"/>
          </a:xfrm>
          <a:prstGeom prst="rect">
            <a:avLst/>
          </a:prstGeom>
          <a:noFill/>
          <a:ln w="57150">
            <a:solidFill>
              <a:schemeClr val="tx1"/>
            </a:solidFill>
            <a:miter lim="800000"/>
            <a:headEnd/>
            <a:tailEnd/>
          </a:ln>
        </p:spPr>
        <p:txBody>
          <a:bodyPr>
            <a:spAutoFit/>
          </a:bodyPr>
          <a:lstStyle/>
          <a:p>
            <a:pPr eaLnBrk="0" hangingPunct="0">
              <a:spcBef>
                <a:spcPct val="50000"/>
              </a:spcBef>
            </a:pPr>
            <a:endParaRPr lang="en-US" sz="2400">
              <a:ea typeface="MS PGothic" pitchFamily="34" charset="-128"/>
            </a:endParaRPr>
          </a:p>
        </p:txBody>
      </p:sp>
      <p:sp>
        <p:nvSpPr>
          <p:cNvPr id="12295" name="Text Box 7"/>
          <p:cNvSpPr txBox="1">
            <a:spLocks noChangeArrowheads="1"/>
          </p:cNvSpPr>
          <p:nvPr/>
        </p:nvSpPr>
        <p:spPr bwMode="auto">
          <a:xfrm>
            <a:off x="1066800" y="3505200"/>
            <a:ext cx="1981200" cy="514350"/>
          </a:xfrm>
          <a:prstGeom prst="rect">
            <a:avLst/>
          </a:prstGeom>
          <a:noFill/>
          <a:ln w="57150">
            <a:solidFill>
              <a:schemeClr val="tx1"/>
            </a:solidFill>
            <a:miter lim="800000"/>
            <a:headEnd/>
            <a:tailEnd/>
          </a:ln>
        </p:spPr>
        <p:txBody>
          <a:bodyPr>
            <a:spAutoFit/>
          </a:bodyPr>
          <a:lstStyle/>
          <a:p>
            <a:pPr eaLnBrk="0" hangingPunct="0">
              <a:spcBef>
                <a:spcPct val="50000"/>
              </a:spcBef>
            </a:pPr>
            <a:endParaRPr lang="en-US" sz="2400">
              <a:ea typeface="MS PGothic" pitchFamily="34" charset="-128"/>
            </a:endParaRPr>
          </a:p>
        </p:txBody>
      </p:sp>
      <p:sp>
        <p:nvSpPr>
          <p:cNvPr id="12296" name="Text Box 8"/>
          <p:cNvSpPr txBox="1">
            <a:spLocks noChangeArrowheads="1"/>
          </p:cNvSpPr>
          <p:nvPr/>
        </p:nvSpPr>
        <p:spPr bwMode="auto">
          <a:xfrm>
            <a:off x="6172200" y="3276600"/>
            <a:ext cx="1981200" cy="514350"/>
          </a:xfrm>
          <a:prstGeom prst="rect">
            <a:avLst/>
          </a:prstGeom>
          <a:noFill/>
          <a:ln w="57150">
            <a:solidFill>
              <a:schemeClr val="tx1"/>
            </a:solidFill>
            <a:miter lim="800000"/>
            <a:headEnd/>
            <a:tailEnd/>
          </a:ln>
        </p:spPr>
        <p:txBody>
          <a:bodyPr>
            <a:spAutoFit/>
          </a:bodyPr>
          <a:lstStyle/>
          <a:p>
            <a:pPr eaLnBrk="0" hangingPunct="0">
              <a:spcBef>
                <a:spcPct val="50000"/>
              </a:spcBef>
            </a:pPr>
            <a:endParaRPr lang="en-US" sz="2400">
              <a:ea typeface="MS PGothic"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2800" b="1" smtClean="0"/>
              <a:t>NOTES:  The steps of a Criminal Trial</a:t>
            </a:r>
            <a:br>
              <a:rPr lang="en-US" sz="2800" b="1" smtClean="0"/>
            </a:br>
            <a:r>
              <a:rPr lang="en-US" sz="2800" b="1" smtClean="0"/>
              <a:t>A.P.I.A.T.S.</a:t>
            </a:r>
            <a:endParaRPr lang="en-US" smtClean="0"/>
          </a:p>
        </p:txBody>
      </p:sp>
      <p:sp>
        <p:nvSpPr>
          <p:cNvPr id="27651" name="Rectangle 3"/>
          <p:cNvSpPr>
            <a:spLocks noGrp="1" noChangeArrowheads="1"/>
          </p:cNvSpPr>
          <p:nvPr>
            <p:ph type="body" idx="1"/>
          </p:nvPr>
        </p:nvSpPr>
        <p:spPr/>
        <p:txBody>
          <a:bodyPr/>
          <a:lstStyle/>
          <a:p>
            <a:pPr eaLnBrk="1" hangingPunct="1">
              <a:buFontTx/>
              <a:buNone/>
            </a:pPr>
            <a:r>
              <a:rPr lang="en-US" b="1" smtClean="0"/>
              <a:t>A </a:t>
            </a:r>
            <a:r>
              <a:rPr lang="en-US" smtClean="0"/>
              <a:t>rrest</a:t>
            </a:r>
          </a:p>
          <a:p>
            <a:pPr eaLnBrk="1" hangingPunct="1">
              <a:buFontTx/>
              <a:buNone/>
            </a:pPr>
            <a:r>
              <a:rPr lang="en-US" b="1" smtClean="0"/>
              <a:t>P</a:t>
            </a:r>
            <a:r>
              <a:rPr lang="en-US" smtClean="0"/>
              <a:t> reliminary hearing</a:t>
            </a:r>
          </a:p>
          <a:p>
            <a:pPr eaLnBrk="1" hangingPunct="1">
              <a:buFontTx/>
              <a:buNone/>
            </a:pPr>
            <a:r>
              <a:rPr lang="en-US" b="1" smtClean="0"/>
              <a:t>I</a:t>
            </a:r>
            <a:r>
              <a:rPr lang="en-US" smtClean="0"/>
              <a:t>   ndictment</a:t>
            </a:r>
          </a:p>
          <a:p>
            <a:pPr eaLnBrk="1" hangingPunct="1">
              <a:buFontTx/>
              <a:buNone/>
            </a:pPr>
            <a:r>
              <a:rPr lang="en-US" b="1" smtClean="0"/>
              <a:t>A</a:t>
            </a:r>
            <a:r>
              <a:rPr lang="en-US" smtClean="0"/>
              <a:t>  rraignment</a:t>
            </a:r>
          </a:p>
          <a:p>
            <a:pPr eaLnBrk="1" hangingPunct="1">
              <a:buFontTx/>
              <a:buNone/>
            </a:pPr>
            <a:r>
              <a:rPr lang="en-US" b="1" smtClean="0"/>
              <a:t>T</a:t>
            </a:r>
            <a:r>
              <a:rPr lang="en-US" smtClean="0"/>
              <a:t>  rial</a:t>
            </a:r>
          </a:p>
          <a:p>
            <a:pPr eaLnBrk="1" hangingPunct="1">
              <a:buFontTx/>
              <a:buNone/>
            </a:pPr>
            <a:r>
              <a:rPr lang="en-US" b="1" smtClean="0"/>
              <a:t>S</a:t>
            </a:r>
            <a:r>
              <a:rPr lang="en-US" smtClean="0"/>
              <a:t>  entencing</a:t>
            </a:r>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to="" calcmode="lin" valueType="num">
                                      <p:cBhvr>
                                        <p:cTn id="7" dur="1" fill="hold"/>
                                        <p:tgtEl>
                                          <p:spTgt spid="2765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 to="" calcmode="lin" valueType="num">
                                      <p:cBhvr>
                                        <p:cTn id="12" dur="1" fill="hold"/>
                                        <p:tgtEl>
                                          <p:spTgt spid="2765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 to="" calcmode="lin" valueType="num">
                                      <p:cBhvr>
                                        <p:cTn id="17" dur="1" fill="hold"/>
                                        <p:tgtEl>
                                          <p:spTgt spid="2765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 to="" calcmode="lin" valueType="num">
                                      <p:cBhvr>
                                        <p:cTn id="22" dur="1" fill="hold"/>
                                        <p:tgtEl>
                                          <p:spTgt spid="27651">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 to="" calcmode="lin" valueType="num">
                                      <p:cBhvr>
                                        <p:cTn id="27" dur="1" fill="hold"/>
                                        <p:tgtEl>
                                          <p:spTgt spid="27651">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7651">
                                            <p:txEl>
                                              <p:pRg st="5" end="5"/>
                                            </p:txEl>
                                          </p:spTgt>
                                        </p:tgtEl>
                                        <p:attrNameLst>
                                          <p:attrName>style.visibility</p:attrName>
                                        </p:attrNameLst>
                                      </p:cBhvr>
                                      <p:to>
                                        <p:strVal val="visible"/>
                                      </p:to>
                                    </p:set>
                                    <p:anim to="" calcmode="lin" valueType="num">
                                      <p:cBhvr>
                                        <p:cTn id="32" dur="1" fill="hold"/>
                                        <p:tgtEl>
                                          <p:spTgt spid="2765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2701</TotalTime>
  <Words>883</Words>
  <Application>Microsoft Office PowerPoint</Application>
  <PresentationFormat>On-screen Show (4:3)</PresentationFormat>
  <Paragraphs>105</Paragraphs>
  <Slides>18</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ヒラギノ角ゴ Pro W3</vt:lpstr>
      <vt:lpstr>Wingdings</vt:lpstr>
      <vt:lpstr>Times New Roman</vt:lpstr>
      <vt:lpstr>Times</vt:lpstr>
      <vt:lpstr>MS PGothic</vt:lpstr>
      <vt:lpstr>Default Design</vt:lpstr>
      <vt:lpstr> DO NOW Copy these terms down in your notes </vt:lpstr>
      <vt:lpstr>Ways for people to build consenus</vt:lpstr>
      <vt:lpstr>Notes</vt:lpstr>
      <vt:lpstr>Notes </vt:lpstr>
      <vt:lpstr>Civil vs. Criminal</vt:lpstr>
      <vt:lpstr>Civil or Criminal?</vt:lpstr>
      <vt:lpstr>Notes:  Courtroom Vocab</vt:lpstr>
      <vt:lpstr>Courtroom Layout</vt:lpstr>
      <vt:lpstr>NOTES:  The steps of a Criminal Trial A.P.I.A.T.S.</vt:lpstr>
      <vt:lpstr>How I can remember APIATS</vt:lpstr>
      <vt:lpstr>Arrest</vt:lpstr>
      <vt:lpstr>Preliminary Hearing</vt:lpstr>
      <vt:lpstr>Indictment (pronounced: in-dite-ment)</vt:lpstr>
      <vt:lpstr>Arraignment</vt:lpstr>
      <vt:lpstr>Trial</vt:lpstr>
      <vt:lpstr>Slide 16</vt:lpstr>
      <vt:lpstr>Slide 17</vt:lpstr>
      <vt:lpstr>Sentencing (if guilty)</vt:lpstr>
    </vt:vector>
  </TitlesOfParts>
  <Company>Franklin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Notes 61-62</dc:title>
  <dc:creator>kerrydonahue</dc:creator>
  <cp:lastModifiedBy>karal.edwards</cp:lastModifiedBy>
  <cp:revision>7</cp:revision>
  <dcterms:created xsi:type="dcterms:W3CDTF">2009-03-31T20:56:46Z</dcterms:created>
  <dcterms:modified xsi:type="dcterms:W3CDTF">2015-03-30T19:48:25Z</dcterms:modified>
</cp:coreProperties>
</file>