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30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D5BE243-0535-4859-AE0E-842517022275}">
  <a:tblStyle styleId="{AD5BE243-0535-4859-AE0E-842517022275}" styleName="Table_0"/>
  <a:tblStyle styleId="{F7F07960-6EEC-4473-A1B8-51D0391922C8}" styleName="Table_1"/>
  <a:tblStyle styleId="{E6152A5E-C168-4371-82E8-E26415FC9AA4}" styleName="Table_2"/>
  <a:tblStyle styleId="{A711E0F1-17B7-44C5-8A86-BBE5194FFB0F}" styleName="Table_3"/>
  <a:tblStyle styleId="{1590E7B9-8A9C-43A2-9290-A64D7CC0019F}" styleName="Table_4"/>
  <a:tblStyle styleId="{1CA8F358-B05D-4C86-B309-5A1336343A14}" styleName="Table_5"/>
  <a:tblStyle styleId="{15B858DE-A630-4377-84C6-CEA5CC4BE5CC}" styleName="Table_6"/>
  <a:tblStyle styleId="{95AD738D-87B3-4FEB-953E-A9EB004E814D}" styleName="Table_7"/>
  <a:tblStyle styleId="{370D85B6-E753-4AC8-9C79-8165D44231C0}" styleName="Table_8"/>
  <a:tblStyle styleId="{3FAC9402-54EF-4303-A3F4-618C37CF78BC}" styleName="Table_9"/>
  <a:tblStyle styleId="{AB2175EF-1533-4EE1-906F-053F153A8156}" styleName="Table_10"/>
  <a:tblStyle styleId="{69C345E0-DC93-4A7C-9A34-394E8D308DDC}" styleName="Table_1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Demand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Factors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0" y="1971675"/>
            <a:ext cx="8381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tastes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popularity of a product</a:t>
            </a:r>
          </a:p>
          <a:p>
            <a:pPr marL="609600" marR="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who used to prefer board games now prefer video games.  What happened to demand for board games?__________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650" y="5376862"/>
            <a:ext cx="1909761" cy="131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2025" y="5318125"/>
            <a:ext cx="1831975" cy="153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Factors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03212" y="1981200"/>
            <a:ext cx="8501061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3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expectations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what consumers expect to happen in the future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expect that a new version of the iPod will come out around Christmas.  What happened to demand for the OLD iPod?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l="32248" t="7833" r="22125" b="13165"/>
          <a:stretch/>
        </p:blipFill>
        <p:spPr>
          <a:xfrm>
            <a:off x="609600" y="0"/>
            <a:ext cx="137159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1066800"/>
            <a:ext cx="1970086" cy="10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l="17666" t="4542" r="9398" b="5477"/>
          <a:stretch/>
        </p:blipFill>
        <p:spPr>
          <a:xfrm>
            <a:off x="2843211" y="5375275"/>
            <a:ext cx="1204912" cy="14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8025" y="5389562"/>
            <a:ext cx="1468437" cy="146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Factors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consumers: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people live in a certain area</a:t>
            </a: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new housing development was built in Louisburg.  Did the number of consumers in Louisburg increase or decrease?  So what happened to demand?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4572000"/>
            <a:ext cx="1719262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7158036" cy="1412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Factors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8639174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Substitutes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competing products that can be exchanged when the price of one becomes too high. Honda &amp; Toyota</a:t>
            </a:r>
          </a:p>
          <a:p>
            <a:pPr marL="609600" marR="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 raised the price of its laptops, so consumers started to buy the lower priced Sony laptop.  What happened to demand for Dell laptops?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52699" cy="206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3404" t="1811" r="6204" b="4346"/>
          <a:stretch/>
        </p:blipFill>
        <p:spPr>
          <a:xfrm>
            <a:off x="6942136" y="319087"/>
            <a:ext cx="2011362" cy="1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63511" y="1981200"/>
            <a:ext cx="844708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3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Complementary goods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Products that are used together.</a:t>
            </a:r>
          </a:p>
          <a:p>
            <a:pPr marL="609600" marR="0" lvl="0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DVD players have become popular among consumers.  What happened to demand for DVDs? </a:t>
            </a: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7" y="0"/>
            <a:ext cx="1449386" cy="193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 t="34490" b="35785"/>
          <a:stretch/>
        </p:blipFill>
        <p:spPr>
          <a:xfrm>
            <a:off x="2362200" y="304800"/>
            <a:ext cx="4117975" cy="122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204786" y="3084511"/>
            <a:ext cx="8799511" cy="2368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38100" cap="flat">
                  <a:solidFill>
                    <a:srgbClr val="339966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CCFF"/>
                </a:solidFill>
                <a:latin typeface="Arial"/>
              </a:rPr>
              <a:t>Fun with demand shifts!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-9906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 </a:t>
            </a:r>
            <a:r>
              <a:rPr lang="en-US" sz="25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 Demand Shifts!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</a:p>
        </p:txBody>
      </p:sp>
      <p:graphicFrame>
        <p:nvGraphicFramePr>
          <p:cNvPr id="263" name="Shape 263"/>
          <p:cNvGraphicFramePr/>
          <p:nvPr/>
        </p:nvGraphicFramePr>
        <p:xfrm>
          <a:off x="246062" y="3595687"/>
          <a:ext cx="8897900" cy="3047975"/>
        </p:xfrm>
        <a:graphic>
          <a:graphicData uri="http://schemas.openxmlformats.org/drawingml/2006/table">
            <a:tbl>
              <a:tblPr>
                <a:noFill/>
                <a:tableStyleId>{F7F07960-6EEC-4473-A1B8-51D0391922C8}</a:tableStyleId>
              </a:tblPr>
              <a:tblGrid>
                <a:gridCol w="2224075"/>
                <a:gridCol w="222567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Because of a booming economy there was a rise in disposable incomes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64" name="Shape 264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0" y="1517650"/>
            <a:ext cx="2185986" cy="19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599" y="1524000"/>
            <a:ext cx="2501897" cy="1887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Shape 267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</a:p>
        </p:txBody>
      </p:sp>
      <p:graphicFrame>
        <p:nvGraphicFramePr>
          <p:cNvPr id="275" name="Shape 275"/>
          <p:cNvGraphicFramePr/>
          <p:nvPr/>
        </p:nvGraphicFramePr>
        <p:xfrm>
          <a:off x="246062" y="3429000"/>
          <a:ext cx="8897900" cy="3047975"/>
        </p:xfrm>
        <a:graphic>
          <a:graphicData uri="http://schemas.openxmlformats.org/drawingml/2006/table">
            <a:tbl>
              <a:tblPr>
                <a:noFill/>
                <a:tableStyleId>{E6152A5E-C168-4371-82E8-E26415FC9AA4}</a:tableStyleId>
              </a:tblPr>
              <a:tblGrid>
                <a:gridCol w="2644775"/>
                <a:gridCol w="180497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price of coffee is rising causing people to want to drink more tea instead, b/c tea is cheaper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6" name="Shape 276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804862"/>
            <a:ext cx="2222500" cy="221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4862" y="865187"/>
            <a:ext cx="2166936" cy="21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246062" y="3248025"/>
          <a:ext cx="8897900" cy="3382950"/>
        </p:xfrm>
        <a:graphic>
          <a:graphicData uri="http://schemas.openxmlformats.org/drawingml/2006/table">
            <a:tbl>
              <a:tblPr>
                <a:noFill/>
                <a:tableStyleId>{A711E0F1-17B7-44C5-8A86-BBE5194FFB0F}</a:tableStyleId>
              </a:tblPr>
              <a:tblGrid>
                <a:gridCol w="2554275"/>
                <a:gridCol w="189547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Consumers expect that a new more fuel efficient SUV will come out and so they stop buying normal SUVs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8" name="Shape 288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350"/>
            <a:ext cx="2400300" cy="159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307975"/>
            <a:ext cx="2717799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</p:txBody>
      </p:sp>
      <p:graphicFrame>
        <p:nvGraphicFramePr>
          <p:cNvPr id="299" name="Shape 299"/>
          <p:cNvGraphicFramePr/>
          <p:nvPr/>
        </p:nvGraphicFramePr>
        <p:xfrm>
          <a:off x="246062" y="3806825"/>
          <a:ext cx="8897900" cy="3047975"/>
        </p:xfrm>
        <a:graphic>
          <a:graphicData uri="http://schemas.openxmlformats.org/drawingml/2006/table">
            <a:tbl>
              <a:tblPr>
                <a:noFill/>
                <a:tableStyleId>{1590E7B9-8A9C-43A2-9290-A64D7CC0019F}</a:tableStyleId>
              </a:tblPr>
              <a:tblGrid>
                <a:gridCol w="2611425"/>
                <a:gridCol w="183832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number of consumers in Franklin County grew when an apartment complex was built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0" name="Shape 300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1" name="Shape 301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3175" y="896937"/>
            <a:ext cx="3751262" cy="28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-US" sz="44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15886" y="137795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to the quantity demanded as price goes UP?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to the quantity demanded as the price goes DOWN?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143000"/>
            <a:ext cx="3614736" cy="2381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Shape 115"/>
          <p:cNvGraphicFramePr/>
          <p:nvPr/>
        </p:nvGraphicFramePr>
        <p:xfrm>
          <a:off x="3852862" y="3598862"/>
          <a:ext cx="4846600" cy="3108325"/>
        </p:xfrm>
        <a:graphic>
          <a:graphicData uri="http://schemas.openxmlformats.org/drawingml/2006/table">
            <a:tbl>
              <a:tblPr>
                <a:noFill/>
                <a:tableStyleId>{AD5BE243-0535-4859-AE0E-842517022275}</a:tableStyleId>
              </a:tblPr>
              <a:tblGrid>
                <a:gridCol w="912800"/>
                <a:gridCol w="2157400"/>
                <a:gridCol w="1776400"/>
              </a:tblGrid>
              <a:tr h="822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Units Demanded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Units Supplied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246062" y="3248025"/>
          <a:ext cx="8897900" cy="3382950"/>
        </p:xfrm>
        <a:graphic>
          <a:graphicData uri="http://schemas.openxmlformats.org/drawingml/2006/table">
            <a:tbl>
              <a:tblPr>
                <a:noFill/>
                <a:tableStyleId>{1CA8F358-B05D-4C86-B309-5A1336343A14}</a:tableStyleId>
              </a:tblPr>
              <a:tblGrid>
                <a:gridCol w="2554275"/>
                <a:gridCol w="189547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popularity of beanie babies has declined as consumers decide to purchase higher technology toys</a:t>
                      </a:r>
                      <a:r>
                        <a:rPr lang="en-US" sz="2200" b="1" i="0" u="none" strike="noStrike" cap="none" baseline="0">
                          <a:solidFill>
                            <a:srgbClr val="99FF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11" name="Shape 311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12" name="Shape 312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760412"/>
            <a:ext cx="2892425" cy="23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12" y="261937"/>
            <a:ext cx="1955799" cy="17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</a:p>
        </p:txBody>
      </p:sp>
      <p:graphicFrame>
        <p:nvGraphicFramePr>
          <p:cNvPr id="322" name="Shape 322"/>
          <p:cNvGraphicFramePr/>
          <p:nvPr/>
        </p:nvGraphicFramePr>
        <p:xfrm>
          <a:off x="246062" y="3773487"/>
          <a:ext cx="8897900" cy="3047975"/>
        </p:xfrm>
        <a:graphic>
          <a:graphicData uri="http://schemas.openxmlformats.org/drawingml/2006/table">
            <a:tbl>
              <a:tblPr>
                <a:noFill/>
                <a:tableStyleId>{15B858DE-A630-4377-84C6-CEA5CC4BE5CC}</a:tableStyleId>
              </a:tblPr>
              <a:tblGrid>
                <a:gridCol w="2611425"/>
                <a:gridCol w="1838325"/>
                <a:gridCol w="2224075"/>
                <a:gridCol w="2224075"/>
              </a:tblGrid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Scenario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Demand Factor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or Decrease?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i="0" u="none" strike="noStrike" cap="none" baseline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popularity of iPods has led to consumer demand for iPod speakers and iTrip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3" name="Shape 323"/>
          <p:cNvCxnSpPr/>
          <p:nvPr/>
        </p:nvCxnSpPr>
        <p:spPr>
          <a:xfrm>
            <a:off x="5867400" y="477837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4" name="Shape 324"/>
          <p:cNvCxnSpPr/>
          <p:nvPr/>
        </p:nvCxnSpPr>
        <p:spPr>
          <a:xfrm>
            <a:off x="5867400" y="3221036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5" name="Shape 325"/>
          <p:cNvSpPr txBox="1"/>
          <p:nvPr/>
        </p:nvSpPr>
        <p:spPr>
          <a:xfrm>
            <a:off x="7696200" y="2840036"/>
            <a:ext cx="609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l="7356" t="4989" r="14714" b="2493"/>
          <a:stretch/>
        </p:blipFill>
        <p:spPr>
          <a:xfrm>
            <a:off x="776287" y="754062"/>
            <a:ext cx="3376611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l="7373" t="27906" r="9155" b="26717"/>
          <a:stretch/>
        </p:blipFill>
        <p:spPr>
          <a:xfrm>
            <a:off x="3327400" y="2314575"/>
            <a:ext cx="2487612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7&amp;8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41325" y="1447800"/>
            <a:ext cx="8296274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partner write a demand shift scenario.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know what the “demand factor” is, whether demand increased or decreased and how to draw the graph.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your scenario with another pair.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write your answer on the plastic with a dry erase marker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their answer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for # 8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Curve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2514600" y="2601911"/>
            <a:ext cx="0" cy="23622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>
            <a:off x="2481261" y="4975225"/>
            <a:ext cx="2819400" cy="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1600200" y="2590800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113086" y="5105400"/>
            <a:ext cx="1295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2938461" y="2830511"/>
            <a:ext cx="1981199" cy="1752600"/>
          </a:xfrm>
          <a:prstGeom prst="straightConnector1">
            <a:avLst/>
          </a:prstGeom>
          <a:noFill/>
          <a:ln w="5715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8" name="Shape 128"/>
          <p:cNvSpPr txBox="1"/>
          <p:nvPr/>
        </p:nvSpPr>
        <p:spPr>
          <a:xfrm>
            <a:off x="5638800" y="2286000"/>
            <a:ext cx="2666999" cy="2528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price increases, quantity demanded decreases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865687" y="4419600"/>
            <a:ext cx="685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Schedule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49275" y="1371600"/>
            <a:ext cx="4274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measures how much people are going to buy at the various prices.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Pizza Demand Schedule.</a:t>
            </a:r>
          </a:p>
          <a:p>
            <a:pPr marL="742950" marR="0" lvl="1" indent="-2857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pizzas are people willing to buy at $1.50?</a:t>
            </a:r>
          </a:p>
          <a:p>
            <a:pPr marL="742950" marR="0" lvl="1" indent="-2857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price of pizza increased what happened to demand?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76800" y="2209800"/>
            <a:ext cx="3352799" cy="3581399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Shape 138"/>
          <p:cNvCxnSpPr/>
          <p:nvPr/>
        </p:nvCxnSpPr>
        <p:spPr>
          <a:xfrm>
            <a:off x="4876800" y="2743200"/>
            <a:ext cx="3352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>
            <a:off x="4876800" y="3352800"/>
            <a:ext cx="3352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0" name="Shape 140"/>
          <p:cNvCxnSpPr/>
          <p:nvPr/>
        </p:nvCxnSpPr>
        <p:spPr>
          <a:xfrm>
            <a:off x="4876800" y="3962400"/>
            <a:ext cx="3352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Shape 141"/>
          <p:cNvCxnSpPr/>
          <p:nvPr/>
        </p:nvCxnSpPr>
        <p:spPr>
          <a:xfrm>
            <a:off x="4876800" y="4572000"/>
            <a:ext cx="3352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2" name="Shape 142"/>
          <p:cNvCxnSpPr/>
          <p:nvPr/>
        </p:nvCxnSpPr>
        <p:spPr>
          <a:xfrm>
            <a:off x="4876800" y="5181600"/>
            <a:ext cx="3352799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" name="Shape 143"/>
          <p:cNvCxnSpPr/>
          <p:nvPr/>
        </p:nvCxnSpPr>
        <p:spPr>
          <a:xfrm>
            <a:off x="6400800" y="2209800"/>
            <a:ext cx="0" cy="3581399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4" name="Shape 144"/>
          <p:cNvSpPr txBox="1"/>
          <p:nvPr/>
        </p:nvSpPr>
        <p:spPr>
          <a:xfrm>
            <a:off x="5181600" y="2286000"/>
            <a:ext cx="990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781800" y="2362200"/>
            <a:ext cx="1219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105400" y="2895600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$.50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105400" y="3505200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$1.00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105400" y="4114800"/>
            <a:ext cx="1066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$1.50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105400" y="4724400"/>
            <a:ext cx="1066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$2.00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105400" y="5334000"/>
            <a:ext cx="990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$2.50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902450" y="2855911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931025" y="4040187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889750" y="3429000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981825" y="4668837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931025" y="5319712"/>
            <a:ext cx="914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Law of Demand</a:t>
            </a: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“The UP and Down”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65137" y="1981200"/>
            <a:ext cx="8145461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price goes up quantity goes down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price goes down quantity goes up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buy less goods/services at higher prices then they do at lower prices.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was an increase in demand for CDs what would that mean?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was an decrease in demand for CDs what would that mean?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65162" y="166686"/>
            <a:ext cx="8089900" cy="712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Illustration of Demand Shift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1511300"/>
            <a:ext cx="4392611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Demand = curve shifts to the right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662487" y="1511300"/>
            <a:ext cx="4481512" cy="556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in Demand = curve shifts to the left.  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1143000" y="2514600"/>
            <a:ext cx="0" cy="2743199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8" name="Shape 178"/>
          <p:cNvCxnSpPr/>
          <p:nvPr/>
        </p:nvCxnSpPr>
        <p:spPr>
          <a:xfrm>
            <a:off x="1143000" y="5257800"/>
            <a:ext cx="30480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304800" y="2667000"/>
            <a:ext cx="838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752600" y="5334000"/>
            <a:ext cx="1295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1295400" y="2971800"/>
            <a:ext cx="1676399" cy="2057400"/>
          </a:xfrm>
          <a:prstGeom prst="straightConnector1">
            <a:avLst/>
          </a:prstGeom>
          <a:noFill/>
          <a:ln w="76200" cap="flat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2971800" y="4876800"/>
            <a:ext cx="609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</a:p>
        </p:txBody>
      </p:sp>
      <p:sp>
        <p:nvSpPr>
          <p:cNvPr id="183" name="Shape 183"/>
          <p:cNvSpPr/>
          <p:nvPr/>
        </p:nvSpPr>
        <p:spPr>
          <a:xfrm>
            <a:off x="2286000" y="3810000"/>
            <a:ext cx="576262" cy="2349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Shape 184"/>
          <p:cNvCxnSpPr/>
          <p:nvPr/>
        </p:nvCxnSpPr>
        <p:spPr>
          <a:xfrm>
            <a:off x="2297111" y="2819400"/>
            <a:ext cx="1524000" cy="2057400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5" name="Shape 185"/>
          <p:cNvSpPr txBox="1"/>
          <p:nvPr/>
        </p:nvSpPr>
        <p:spPr>
          <a:xfrm>
            <a:off x="3810000" y="4800600"/>
            <a:ext cx="609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5192712" y="2449511"/>
            <a:ext cx="0" cy="281940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7" name="Shape 187"/>
          <p:cNvCxnSpPr/>
          <p:nvPr/>
        </p:nvCxnSpPr>
        <p:spPr>
          <a:xfrm>
            <a:off x="5181600" y="5257800"/>
            <a:ext cx="2895600" cy="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Shape 188"/>
          <p:cNvSpPr txBox="1"/>
          <p:nvPr/>
        </p:nvSpPr>
        <p:spPr>
          <a:xfrm>
            <a:off x="5943600" y="5410200"/>
            <a:ext cx="1143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191000" y="2438400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5954712" y="2667000"/>
            <a:ext cx="1600199" cy="2209799"/>
          </a:xfrm>
          <a:prstGeom prst="straightConnector1">
            <a:avLst/>
          </a:prstGeom>
          <a:noFill/>
          <a:ln w="76200" cap="flat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7620000" y="4800600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</a:p>
        </p:txBody>
      </p:sp>
      <p:sp>
        <p:nvSpPr>
          <p:cNvPr id="192" name="Shape 192"/>
          <p:cNvSpPr/>
          <p:nvPr/>
        </p:nvSpPr>
        <p:spPr>
          <a:xfrm>
            <a:off x="6089650" y="3681412"/>
            <a:ext cx="531811" cy="26987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5345112" y="2819400"/>
            <a:ext cx="1447800" cy="2133599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4" name="Shape 194"/>
          <p:cNvSpPr txBox="1"/>
          <p:nvPr/>
        </p:nvSpPr>
        <p:spPr>
          <a:xfrm>
            <a:off x="6781800" y="4800600"/>
            <a:ext cx="533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85800" y="5867400"/>
            <a:ext cx="7924799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less you buy the more you will move to the left!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does demand shift?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0" y="1471612"/>
            <a:ext cx="9144000" cy="5537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 can increase (move right) and Decrease (move left) depending on certain conditions in the market.</a:t>
            </a:r>
          </a:p>
          <a:p>
            <a:pPr marL="971550" marR="0" lvl="1" indent="-5270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6 factors affecting demand</a:t>
            </a:r>
          </a:p>
          <a:p>
            <a:pPr marL="1352550" marR="0" lvl="2" indent="-3111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2550" marR="0" lvl="2" indent="-3111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Factors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0" y="1981200"/>
            <a:ext cx="8955086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Disposable income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income left over after necessities are purchased. More $$ to spend on luxuries increases demand for them. </a:t>
            </a:r>
          </a:p>
          <a:p>
            <a:pPr marL="609600" marR="0" lvl="0" indent="-4064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US Gov’t gave citizens a tax credit ($$$) then people would have more money to spend (more disposable income).  Would demand increase or decrease?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On-screen Show (4:3)</PresentationFormat>
  <Paragraphs>152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Demand Curve</vt:lpstr>
      <vt:lpstr>Demand Schedule</vt:lpstr>
      <vt:lpstr>Law of Demand “The UP and Down”</vt:lpstr>
      <vt:lpstr>Slide 6</vt:lpstr>
      <vt:lpstr>Illustration of Demand Shift</vt:lpstr>
      <vt:lpstr>Why does demand shift?</vt:lpstr>
      <vt:lpstr>Demand Factors</vt:lpstr>
      <vt:lpstr>Demand Factors</vt:lpstr>
      <vt:lpstr>Demand Factors</vt:lpstr>
      <vt:lpstr>Demand Factors</vt:lpstr>
      <vt:lpstr>Demand Factors</vt:lpstr>
      <vt:lpstr>Slide 14</vt:lpstr>
      <vt:lpstr>Slide 15</vt:lpstr>
      <vt:lpstr>Fun with Demand Shifts!</vt:lpstr>
      <vt:lpstr>Slide 17</vt:lpstr>
      <vt:lpstr>Slide 18</vt:lpstr>
      <vt:lpstr>Slide 19</vt:lpstr>
      <vt:lpstr>Slide 20</vt:lpstr>
      <vt:lpstr>Slide 21</vt:lpstr>
      <vt:lpstr>7&amp;8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Edwards, Kara L.</dc:creator>
  <cp:lastModifiedBy>karal.edwards</cp:lastModifiedBy>
  <cp:revision>1</cp:revision>
  <dcterms:modified xsi:type="dcterms:W3CDTF">2015-05-06T13:46:37Z</dcterms:modified>
</cp:coreProperties>
</file>