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43B2CA2-30EF-44E5-92B6-040CA4486203}">
  <a:tblStyle styleId="{343B2CA2-30EF-44E5-92B6-040CA4486203}" styleName="Table_0"/>
  <a:tblStyle styleId="{FE8A78FB-2D17-4197-BD54-8C10BC933CF5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7"/>
            <a:ext cx="4543424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7"/>
            <a:ext cx="4543424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7"/>
            <a:ext cx="4543424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7"/>
            <a:ext cx="4543424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7"/>
            <a:ext cx="4543424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7"/>
            <a:ext cx="4543424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7"/>
            <a:ext cx="4543424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7"/>
            <a:ext cx="4543424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27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7"/>
            <a:ext cx="4543424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30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7"/>
            <a:ext cx="4543424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6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7"/>
            <a:ext cx="4543424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7"/>
            <a:ext cx="4543424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7"/>
            <a:ext cx="4543424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CE-Notes 77-78</a:t>
            </a:r>
            <a:b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Factors of Production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533400" y="381000"/>
            <a:ext cx="8229600" cy="6019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explains the need to protect natural resources? 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warming is a direct result of using renewable energy. 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Focusing on renewable energy sources will help the environment.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Nonrenewable energy sources can be sustained for thousands of years. 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oil production facilities will increase our ability to transport people.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Labor (workers)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0" y="533400"/>
            <a:ext cx="8686800" cy="45307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Labor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nation’s workforce or human resources.  Sometimes it is called human capital.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includes the physical and mental talents of the people who help produce goods and services.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 such as population growth, education, training and war affect the                                    quantity and quality                                           of labor.</a:t>
            </a:r>
          </a:p>
        </p:txBody>
      </p:sp>
      <p:pic>
        <p:nvPicPr>
          <p:cNvPr id="173" name="Shape 17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3790950"/>
            <a:ext cx="3886200" cy="291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334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Capital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0" y="609600"/>
            <a:ext cx="8686800" cy="45307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Capital,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capital goods, includes the tools, machinery, and buildings used to make other products.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 Capital is the money that goes into a new business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Consumer goods satisfy wants directly; capital goods do so indirectly                                       by aiding production                                          of consumer goods.</a:t>
            </a:r>
          </a:p>
        </p:txBody>
      </p:sp>
      <p:pic>
        <p:nvPicPr>
          <p:cNvPr id="181" name="Shape 18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4333875"/>
            <a:ext cx="3809999" cy="252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are capital goods different from consumer goods?</a:t>
            </a:r>
          </a:p>
        </p:txBody>
      </p:sp>
      <p:pic>
        <p:nvPicPr>
          <p:cNvPr id="189" name="Shape 18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 rot="840000">
            <a:off x="3441700" y="2844799"/>
            <a:ext cx="3417887" cy="3281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Answer/Suggestions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are capital goods different from consumer goods?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Capital goods satisfy wants indirectly. They are the tools, machinery, and buildings used to produce consumer goods.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Entrepreneurs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304800" y="533400"/>
            <a:ext cx="5486399" cy="5943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Entrepreneurs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individuals who start new businesses, introduce new products, create jobs and improve management techniques.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innovative and willing to take risks.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Brains of the economy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Entrepreneurs drive the economy  because they use factors of production to produce new products &amp; create jobs.</a:t>
            </a:r>
          </a:p>
        </p:txBody>
      </p:sp>
      <p:pic>
        <p:nvPicPr>
          <p:cNvPr id="204" name="Shape 20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76925" y="-381000"/>
            <a:ext cx="3419474" cy="512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2750" y="4876800"/>
            <a:ext cx="2381249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105525" y="2971800"/>
            <a:ext cx="3038475" cy="2189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Candy Bar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84582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→So what factors of production go into the making/selling of a candy bar ?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4" name="Shape 214"/>
          <p:cNvGraphicFramePr/>
          <p:nvPr/>
        </p:nvGraphicFramePr>
        <p:xfrm>
          <a:off x="228600" y="1676400"/>
          <a:ext cx="8686775" cy="4952975"/>
        </p:xfrm>
        <a:graphic>
          <a:graphicData uri="http://schemas.openxmlformats.org/drawingml/2006/table">
            <a:tbl>
              <a:tblPr>
                <a:noFill/>
                <a:tableStyleId>{343B2CA2-30EF-44E5-92B6-040CA4486203}</a:tableStyleId>
              </a:tblPr>
              <a:tblGrid>
                <a:gridCol w="2970200"/>
                <a:gridCol w="5716575"/>
              </a:tblGrid>
              <a:tr h="123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Land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39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Labor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3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Capital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3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Entrepreneurship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ABCD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is a result of using factors of production in an efficient and cost effective manner? 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Investment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labor 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productivity 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scarcity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PIT 69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your own product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table about how you will combine all 4 factors of production.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82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Exit Ticket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762000"/>
            <a:ext cx="7619999" cy="579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4 factors chart of a pair of jeans</a:t>
            </a:r>
          </a:p>
        </p:txBody>
      </p:sp>
      <p:graphicFrame>
        <p:nvGraphicFramePr>
          <p:cNvPr id="234" name="Shape 234"/>
          <p:cNvGraphicFramePr/>
          <p:nvPr/>
        </p:nvGraphicFramePr>
        <p:xfrm>
          <a:off x="304800" y="1905000"/>
          <a:ext cx="8839200" cy="4648175"/>
        </p:xfrm>
        <a:graphic>
          <a:graphicData uri="http://schemas.openxmlformats.org/drawingml/2006/table">
            <a:tbl>
              <a:tblPr>
                <a:noFill/>
                <a:tableStyleId>{FE8A78FB-2D17-4197-BD54-8C10BC933CF5}</a:tableStyleId>
              </a:tblPr>
              <a:tblGrid>
                <a:gridCol w="2895600"/>
                <a:gridCol w="5943600"/>
              </a:tblGrid>
              <a:tr h="116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Land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163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Labor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16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Capital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Entrepreneurship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228600" y="-381000"/>
            <a:ext cx="8991600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Factors of Production</a:t>
            </a:r>
            <a:br>
              <a:rPr lang="en-US" sz="44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Goal 7</a:t>
            </a:r>
          </a:p>
        </p:txBody>
      </p:sp>
      <p:sp>
        <p:nvSpPr>
          <p:cNvPr id="106" name="Shape 106"/>
          <p:cNvSpPr/>
          <p:nvPr/>
        </p:nvSpPr>
        <p:spPr>
          <a:xfrm rot="3060000">
            <a:off x="266699" y="5219699"/>
            <a:ext cx="1666874" cy="12858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9525" cap="flat">
                  <a:solidFill>
                    <a:srgbClr val="CC99FF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2279999" scaled="0"/>
                </a:gradFill>
                <a:latin typeface="Arial"/>
              </a:rPr>
              <a:t>Land </a:t>
            </a:r>
          </a:p>
        </p:txBody>
      </p:sp>
      <p:sp>
        <p:nvSpPr>
          <p:cNvPr id="107" name="Shape 107"/>
          <p:cNvSpPr/>
          <p:nvPr/>
        </p:nvSpPr>
        <p:spPr>
          <a:xfrm rot="2339999">
            <a:off x="7043736" y="207962"/>
            <a:ext cx="1790700" cy="12858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9525" cap="flat">
                  <a:solidFill>
                    <a:srgbClr val="CC99FF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3000000" scaled="0"/>
                </a:gradFill>
                <a:latin typeface="Arial"/>
              </a:rPr>
              <a:t>Capital </a:t>
            </a:r>
          </a:p>
        </p:txBody>
      </p:sp>
      <p:sp>
        <p:nvSpPr>
          <p:cNvPr id="108" name="Shape 108"/>
          <p:cNvSpPr/>
          <p:nvPr/>
        </p:nvSpPr>
        <p:spPr>
          <a:xfrm rot="-719999">
            <a:off x="371475" y="225424"/>
            <a:ext cx="1828800" cy="12858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9525" cap="flat">
                  <a:solidFill>
                    <a:srgbClr val="CC99FF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060000" scaled="0"/>
                </a:gradFill>
                <a:latin typeface="Arial"/>
              </a:rPr>
              <a:t>Labor </a:t>
            </a:r>
          </a:p>
        </p:txBody>
      </p:sp>
      <p:sp>
        <p:nvSpPr>
          <p:cNvPr id="109" name="Shape 109"/>
          <p:cNvSpPr/>
          <p:nvPr/>
        </p:nvSpPr>
        <p:spPr>
          <a:xfrm rot="-1920000">
            <a:off x="5410200" y="4495800"/>
            <a:ext cx="3733799" cy="12858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9525" cap="flat">
                  <a:solidFill>
                    <a:srgbClr val="CC99FF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7259999" scaled="0"/>
                </a:gradFill>
                <a:latin typeface="Arial"/>
              </a:rPr>
              <a:t>Entrepreneurship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following pictures tell me whether which factor of production they represent.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A: land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B: labor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C: capital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D: entrepreneurship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828800"/>
            <a:ext cx="6286499" cy="433863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Capital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762000" y="685800"/>
            <a:ext cx="7619999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Land/Resource</a:t>
            </a:r>
            <a:b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→Is the renewable or non-renewable?</a:t>
            </a:r>
          </a:p>
        </p:txBody>
      </p:sp>
      <p:pic>
        <p:nvPicPr>
          <p:cNvPr id="254" name="Shape 25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60725" y="2586036"/>
            <a:ext cx="3700462" cy="326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8550" y="838200"/>
            <a:ext cx="40513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Capital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828800"/>
            <a:ext cx="6019799" cy="423386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 Labor</a:t>
            </a:r>
          </a:p>
        </p:txBody>
      </p:sp>
      <p:cxnSp>
        <p:nvCxnSpPr>
          <p:cNvPr id="269" name="Shape 269"/>
          <p:cNvCxnSpPr/>
          <p:nvPr/>
        </p:nvCxnSpPr>
        <p:spPr>
          <a:xfrm>
            <a:off x="838200" y="3200400"/>
            <a:ext cx="1219199" cy="381000"/>
          </a:xfrm>
          <a:prstGeom prst="straightConnector1">
            <a:avLst/>
          </a:prstGeom>
          <a:noFill/>
          <a:ln w="38100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70" name="Shape 270"/>
          <p:cNvCxnSpPr/>
          <p:nvPr/>
        </p:nvCxnSpPr>
        <p:spPr>
          <a:xfrm flipH="1">
            <a:off x="7391399" y="2286000"/>
            <a:ext cx="762000" cy="838199"/>
          </a:xfrm>
          <a:prstGeom prst="straightConnector1">
            <a:avLst/>
          </a:prstGeom>
          <a:noFill/>
          <a:ln w="38100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 Capital</a:t>
            </a: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2261" y="1719261"/>
            <a:ext cx="3419474" cy="341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6.  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2743200"/>
            <a:ext cx="5714999" cy="3809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Shape 286"/>
          <p:cNvCxnSpPr/>
          <p:nvPr/>
        </p:nvCxnSpPr>
        <p:spPr>
          <a:xfrm>
            <a:off x="1219200" y="1905000"/>
            <a:ext cx="1447800" cy="2362200"/>
          </a:xfrm>
          <a:prstGeom prst="straightConnector1">
            <a:avLst/>
          </a:prstGeom>
          <a:noFill/>
          <a:ln w="76200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87" name="Shape 287"/>
          <p:cNvCxnSpPr/>
          <p:nvPr/>
        </p:nvCxnSpPr>
        <p:spPr>
          <a:xfrm flipH="1">
            <a:off x="3581400" y="2057400"/>
            <a:ext cx="3124199" cy="3733800"/>
          </a:xfrm>
          <a:prstGeom prst="straightConnector1">
            <a:avLst/>
          </a:prstGeom>
          <a:noFill/>
          <a:ln w="76200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88" name="Shape 288"/>
          <p:cNvSpPr txBox="1"/>
          <p:nvPr/>
        </p:nvSpPr>
        <p:spPr>
          <a:xfrm>
            <a:off x="762000" y="1371600"/>
            <a:ext cx="26669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6096000" y="1600200"/>
            <a:ext cx="26669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 Entrepreneurship</a:t>
            </a:r>
          </a:p>
        </p:txBody>
      </p:sp>
      <p:pic>
        <p:nvPicPr>
          <p:cNvPr id="295" name="Shape 29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981200"/>
            <a:ext cx="3743324" cy="464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2057400"/>
            <a:ext cx="283845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 Land/Resource</a:t>
            </a:r>
          </a:p>
        </p:txBody>
      </p:sp>
      <p:pic>
        <p:nvPicPr>
          <p:cNvPr id="303" name="Shape 30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54186" y="1600200"/>
            <a:ext cx="5635625" cy="4525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  Labor</a:t>
            </a:r>
          </a:p>
        </p:txBody>
      </p:sp>
      <p:pic>
        <p:nvPicPr>
          <p:cNvPr id="310" name="Shape 3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24025" y="2528886"/>
            <a:ext cx="6600824" cy="3394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Shape 311"/>
          <p:cNvCxnSpPr/>
          <p:nvPr/>
        </p:nvCxnSpPr>
        <p:spPr>
          <a:xfrm rot="10800000">
            <a:off x="4648199" y="3810000"/>
            <a:ext cx="3657600" cy="304799"/>
          </a:xfrm>
          <a:prstGeom prst="straightConnector1">
            <a:avLst/>
          </a:prstGeom>
          <a:noFill/>
          <a:ln w="63500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RAP 77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went into the production of the candy bar I gave you yesterday?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-381000" y="228600"/>
            <a:ext cx="5029199" cy="327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Land/Resource:  renewable or nonrenewable??</a:t>
            </a:r>
          </a:p>
        </p:txBody>
      </p:sp>
      <p:pic>
        <p:nvPicPr>
          <p:cNvPr id="318" name="Shape 3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1143000"/>
            <a:ext cx="4786311" cy="571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9" name="Shape 319"/>
          <p:cNvCxnSpPr/>
          <p:nvPr/>
        </p:nvCxnSpPr>
        <p:spPr>
          <a:xfrm>
            <a:off x="2286000" y="4648200"/>
            <a:ext cx="2590800" cy="228600"/>
          </a:xfrm>
          <a:prstGeom prst="straightConnector1">
            <a:avLst/>
          </a:prstGeom>
          <a:noFill/>
          <a:ln w="63500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12. Entrepreneurship</a:t>
            </a:r>
          </a:p>
        </p:txBody>
      </p:sp>
      <p:pic>
        <p:nvPicPr>
          <p:cNvPr id="326" name="Shape 3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32187" y="2528886"/>
            <a:ext cx="3887786" cy="359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914400" y="533400"/>
            <a:ext cx="68580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12. Land/Non-Renewable or renewable?</a:t>
            </a:r>
          </a:p>
        </p:txBody>
      </p:sp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5011" y="1747836"/>
            <a:ext cx="5133975" cy="33623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4" name="Shape 334"/>
          <p:cNvCxnSpPr/>
          <p:nvPr/>
        </p:nvCxnSpPr>
        <p:spPr>
          <a:xfrm rot="10800000" flipH="1">
            <a:off x="533400" y="3352799"/>
            <a:ext cx="2057400" cy="2286000"/>
          </a:xfrm>
          <a:prstGeom prst="straightConnector1">
            <a:avLst/>
          </a:prstGeom>
          <a:noFill/>
          <a:ln w="63500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13.  Capital</a:t>
            </a:r>
          </a:p>
        </p:txBody>
      </p:sp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600200"/>
            <a:ext cx="6375399" cy="4783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NOTES 78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81000" y="609600"/>
            <a:ext cx="8381999" cy="6248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Creation of goods/services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Productivity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measures how much a business produces of each good or service per each worker employed.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 How many hamburgers can each worker at McDonalds produce?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hamburgers / number of workers = Productivity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100 hamburgers / 10 workers = ______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100 hamburgers / 5 workers = _______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70F09"/>
              </a:buClr>
              <a:buSzPct val="100000"/>
              <a:buFont typeface="Arial"/>
              <a:buChar char="•"/>
            </a:pPr>
            <a:r>
              <a:rPr lang="en-US" sz="2400" b="0" i="0" u="sng" strike="noStrike" cap="none" baseline="0">
                <a:solidFill>
                  <a:srgbClr val="F70F09"/>
                </a:solidFill>
                <a:latin typeface="Arial"/>
                <a:ea typeface="Arial"/>
                <a:cs typeface="Arial"/>
                <a:sym typeface="Arial"/>
              </a:rPr>
              <a:t>Productivity comparison</a:t>
            </a:r>
            <a:r>
              <a:rPr lang="en-US" sz="2400" b="0" i="0" u="none" strike="noStrike" cap="none" baseline="0">
                <a:solidFill>
                  <a:srgbClr val="F70F09"/>
                </a:solidFill>
                <a:latin typeface="Arial"/>
                <a:ea typeface="Arial"/>
                <a:cs typeface="Arial"/>
                <a:sym typeface="Arial"/>
              </a:rPr>
              <a:t>:  Which McDonalds would you want to own, A or B?  Why?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152400" y="609600"/>
            <a:ext cx="8610599" cy="5943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Efficiency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how much does </a:t>
            </a:r>
            <a:r>
              <a:rPr lang="en-US" sz="32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cost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produce each good or service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 How much does it cost to make each hamburger?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cost of hamburgers / # produced= Efficiency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$100 for all hamburgers / 100 Hamburgers = _______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$200 for all hamburgers / 100 Hamburgers =_______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70F09"/>
              </a:buClr>
              <a:buSzPct val="100000"/>
              <a:buFont typeface="Arial"/>
              <a:buChar char="•"/>
            </a:pPr>
            <a:r>
              <a:rPr lang="en-US" sz="2400" b="0" i="0" u="sng" strike="noStrike" cap="none" baseline="0">
                <a:solidFill>
                  <a:srgbClr val="F70F09"/>
                </a:solidFill>
                <a:latin typeface="Arial"/>
                <a:ea typeface="Arial"/>
                <a:cs typeface="Arial"/>
                <a:sym typeface="Arial"/>
              </a:rPr>
              <a:t>Efficiency Comparison</a:t>
            </a:r>
            <a:r>
              <a:rPr lang="en-US" sz="2400" b="0" i="0" u="none" strike="noStrike" cap="none" baseline="0">
                <a:solidFill>
                  <a:srgbClr val="F70F09"/>
                </a:solidFill>
                <a:latin typeface="Arial"/>
                <a:ea typeface="Arial"/>
                <a:cs typeface="Arial"/>
                <a:sym typeface="Arial"/>
              </a:rPr>
              <a:t>→Which McDonalds do you want to own, A or B?  Why?</a:t>
            </a: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F70F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Productivity and Efficiency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Producers want to maximize their productivity and efficiency in order to make a larger profit!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So, you want to get the MOST out of every worker and resource you can.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know a business is efficient when the cost of producing a resource is not more than the price.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70F09"/>
              </a:buClr>
              <a:buSzPct val="100000"/>
              <a:buFont typeface="Arial"/>
              <a:buChar char="•"/>
            </a:pPr>
            <a:r>
              <a:rPr lang="en-US" sz="2400" b="0" i="0" u="sng" strike="noStrike" cap="none" baseline="0">
                <a:solidFill>
                  <a:srgbClr val="F70F09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lang="en-US" sz="2400" b="0" i="0" u="none" strike="noStrike" cap="none" baseline="0">
                <a:solidFill>
                  <a:srgbClr val="F70F09"/>
                </a:solidFill>
                <a:latin typeface="Arial"/>
                <a:ea typeface="Arial"/>
                <a:cs typeface="Arial"/>
                <a:sym typeface="Arial"/>
              </a:rPr>
              <a:t>:  It cost me $1 to make each burger and I can sell it for $2!  What is my profit on each burger?</a:t>
            </a: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F70F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304800"/>
            <a:ext cx="3657600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0" y="609600"/>
            <a:ext cx="6934199" cy="5943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Thinking about productivity and efficiency: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Imagine you own a restaurant.</a:t>
            </a:r>
          </a:p>
          <a:p>
            <a:pPr marL="838200" marR="0" lvl="1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you hire A LOT of extra staff or just the exact number of people you need to run the restaurant?</a:t>
            </a:r>
          </a:p>
          <a:p>
            <a:pPr marL="12573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would happen if there were TOO many people?</a:t>
            </a:r>
          </a:p>
          <a:p>
            <a:pPr marL="12573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would happen if there were TOO few people?</a:t>
            </a:r>
          </a:p>
          <a:p>
            <a:pPr marL="838200" marR="0" lvl="1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type of workers should you hire for your restaurant (think about qualities of good workers)?</a:t>
            </a:r>
          </a:p>
          <a:p>
            <a:pPr marL="838200" marR="0" lvl="1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you buy a lot of extra food or just want you need to meet the demand from customers?</a:t>
            </a:r>
          </a:p>
          <a:p>
            <a:pPr marL="12573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would happen if there was EXTRA food?</a:t>
            </a:r>
          </a:p>
          <a:p>
            <a:pPr marL="12573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would happen if you didn’t have enough food?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Factors of Production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FOUR FACTORS MUST BE PRESENT TO PRODUCE ANY GOOD/SERVICE!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Land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Labor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Capital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Entrepreneurship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Land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57200"/>
            <a:ext cx="8229600" cy="45307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Adds natural resources necessary for production these are renewable and nonrenewable resources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Renewable Resources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trees, oxygen, water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Non-Renewable Resources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gold, oil, coal, gas</a:t>
            </a:r>
          </a:p>
        </p:txBody>
      </p:sp>
      <p:pic>
        <p:nvPicPr>
          <p:cNvPr id="158" name="Shape 15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3455987"/>
            <a:ext cx="4495800" cy="340201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0" y="4572000"/>
            <a:ext cx="3886200" cy="119062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ANSWER:  What is the difference between a renewable and nonrenewable resource?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863</Words>
  <Application>Microsoft Office PowerPoint</Application>
  <PresentationFormat>On-screen Show (4:3)</PresentationFormat>
  <Paragraphs>136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CE-Notes 77-78 Factors of Production</vt:lpstr>
      <vt:lpstr>Factors of Production Goal 7</vt:lpstr>
      <vt:lpstr>RAP 77</vt:lpstr>
      <vt:lpstr>NOTES 78</vt:lpstr>
      <vt:lpstr>Slide 5</vt:lpstr>
      <vt:lpstr>Productivity and Efficiency</vt:lpstr>
      <vt:lpstr>Slide 7</vt:lpstr>
      <vt:lpstr>Factors of Production</vt:lpstr>
      <vt:lpstr>Land</vt:lpstr>
      <vt:lpstr>Slide 10</vt:lpstr>
      <vt:lpstr>Labor (workers)</vt:lpstr>
      <vt:lpstr>Capital</vt:lpstr>
      <vt:lpstr>Question</vt:lpstr>
      <vt:lpstr>Answer/Suggestions</vt:lpstr>
      <vt:lpstr>Entrepreneurs</vt:lpstr>
      <vt:lpstr>Candy Bar</vt:lpstr>
      <vt:lpstr>ABCD</vt:lpstr>
      <vt:lpstr>PIT 69</vt:lpstr>
      <vt:lpstr>Exit Ticket</vt:lpstr>
      <vt:lpstr>Slide 20</vt:lpstr>
      <vt:lpstr>1.  Capital</vt:lpstr>
      <vt:lpstr>2.  Land/Resource →Is the renewable or non-renewable?</vt:lpstr>
      <vt:lpstr>3.  Capital</vt:lpstr>
      <vt:lpstr>4.  Labor</vt:lpstr>
      <vt:lpstr>5.  Capital</vt:lpstr>
      <vt:lpstr>6.  </vt:lpstr>
      <vt:lpstr>7.  Entrepreneurship</vt:lpstr>
      <vt:lpstr>8.  Land/Resource</vt:lpstr>
      <vt:lpstr>10.  Labor</vt:lpstr>
      <vt:lpstr>Land/Resource:  renewable or nonrenewable??</vt:lpstr>
      <vt:lpstr>12. Entrepreneurship</vt:lpstr>
      <vt:lpstr>12. Land/Non-Renewable or renewable?</vt:lpstr>
      <vt:lpstr>13.  Capital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CE-Notes 77-78 Factors of Production</dc:title>
  <dc:creator>Edwards, Kara L.</dc:creator>
  <cp:lastModifiedBy>karal.edwards</cp:lastModifiedBy>
  <cp:revision>1</cp:revision>
  <dcterms:modified xsi:type="dcterms:W3CDTF">2015-04-22T13:12:34Z</dcterms:modified>
</cp:coreProperties>
</file>