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62" r:id="rId4"/>
    <p:sldId id="258" r:id="rId5"/>
    <p:sldId id="259"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E93F3-B87A-4178-9136-9766E268F213}" type="datetimeFigureOut">
              <a:rPr lang="en-US" smtClean="0"/>
              <a:pPr/>
              <a:t>3/4/2015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1211C-7FA1-4463-A30E-27C574043A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31211C-7FA1-4463-A30E-27C574043A4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31454F0-818E-4555-A3E1-ABC712C3AC51}"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7D3AA-44A0-46B2-8ECA-9A24325BEC3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1454F0-818E-4555-A3E1-ABC712C3AC51}"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7D3AA-44A0-46B2-8ECA-9A24325BEC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1454F0-818E-4555-A3E1-ABC712C3AC51}" type="datetimeFigureOut">
              <a:rPr lang="en-US" smtClean="0"/>
              <a:pPr/>
              <a:t>3/4/2015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B67D3AA-44A0-46B2-8ECA-9A24325BEC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1454F0-818E-4555-A3E1-ABC712C3AC51}"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7D3AA-44A0-46B2-8ECA-9A24325BEC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1454F0-818E-4555-A3E1-ABC712C3AC51}"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7D3AA-44A0-46B2-8ECA-9A24325BEC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1454F0-818E-4555-A3E1-ABC712C3AC51}"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7D3AA-44A0-46B2-8ECA-9A24325BEC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1454F0-818E-4555-A3E1-ABC712C3AC51}" type="datetimeFigureOut">
              <a:rPr lang="en-US" smtClean="0"/>
              <a:pPr/>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7D3AA-44A0-46B2-8ECA-9A24325BEC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1454F0-818E-4555-A3E1-ABC712C3AC51}" type="datetimeFigureOut">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7D3AA-44A0-46B2-8ECA-9A24325BEC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454F0-818E-4555-A3E1-ABC712C3AC51}" type="datetimeFigureOut">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7D3AA-44A0-46B2-8ECA-9A24325BEC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1454F0-818E-4555-A3E1-ABC712C3AC51}"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7D3AA-44A0-46B2-8ECA-9A24325BEC3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31454F0-818E-4555-A3E1-ABC712C3AC51}" type="datetimeFigureOut">
              <a:rPr lang="en-US" smtClean="0"/>
              <a:pPr/>
              <a:t>3/4/2015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B67D3AA-44A0-46B2-8ECA-9A24325BEC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31454F0-818E-4555-A3E1-ABC712C3AC51}" type="datetimeFigureOut">
              <a:rPr lang="en-US" smtClean="0"/>
              <a:pPr/>
              <a:t>3/4/2015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B67D3AA-44A0-46B2-8ECA-9A24325BEC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youtu.be/2cLO33XeYZ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reetlaw.org/en/landmark.aspx" TargetMode="External"/><Relationship Id="rId2" Type="http://schemas.openxmlformats.org/officeDocument/2006/relationships/hyperlink" Target="http://www.newrepublic.com/article/121013/supreme-court-gay-marriage-alabama" TargetMode="External"/><Relationship Id="rId1" Type="http://schemas.openxmlformats.org/officeDocument/2006/relationships/slideLayout" Target="../slideLayouts/slideLayout2.xml"/><Relationship Id="rId4" Type="http://schemas.openxmlformats.org/officeDocument/2006/relationships/hyperlink" Target="http://youtu.be/2cLO33XeYZ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Marbury</a:t>
            </a:r>
            <a:r>
              <a:rPr lang="en-US" dirty="0" smtClean="0"/>
              <a:t> v. Madison</a:t>
            </a:r>
            <a:endParaRPr lang="en-US" dirty="0"/>
          </a:p>
        </p:txBody>
      </p:sp>
      <p:sp>
        <p:nvSpPr>
          <p:cNvPr id="3" name="Subtitle 2"/>
          <p:cNvSpPr>
            <a:spLocks noGrp="1"/>
          </p:cNvSpPr>
          <p:nvPr>
            <p:ph type="subTitle" idx="1"/>
          </p:nvPr>
        </p:nvSpPr>
        <p:spPr/>
        <p:txBody>
          <a:bodyPr/>
          <a:lstStyle/>
          <a:p>
            <a:r>
              <a:rPr lang="en-US" dirty="0" smtClean="0"/>
              <a:t>The first ever Supreme Court case</a:t>
            </a:r>
            <a:endParaRPr lang="en-US" dirty="0"/>
          </a:p>
        </p:txBody>
      </p:sp>
      <p:sp>
        <p:nvSpPr>
          <p:cNvPr id="34818" name="AutoShape 2"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 Information</a:t>
            </a:r>
            <a:endParaRPr lang="en-US" dirty="0"/>
          </a:p>
        </p:txBody>
      </p:sp>
      <p:sp>
        <p:nvSpPr>
          <p:cNvPr id="2" name="Content Placeholder 1"/>
          <p:cNvSpPr>
            <a:spLocks noGrp="1"/>
          </p:cNvSpPr>
          <p:nvPr>
            <p:ph sz="half" idx="1"/>
          </p:nvPr>
        </p:nvSpPr>
        <p:spPr/>
        <p:txBody>
          <a:bodyPr>
            <a:normAutofit fontScale="77500" lnSpcReduction="20000"/>
          </a:bodyPr>
          <a:lstStyle/>
          <a:p>
            <a:r>
              <a:rPr lang="en-US" dirty="0" smtClean="0"/>
              <a:t>In 1880, John Adams was president. He was a Federalist </a:t>
            </a:r>
          </a:p>
          <a:p>
            <a:endParaRPr lang="en-US" dirty="0" smtClean="0"/>
          </a:p>
          <a:p>
            <a:r>
              <a:rPr lang="en-US" dirty="0" smtClean="0"/>
              <a:t>It was an election year, and he lost his re-election to Thomas Jefferson who was in an opposing political party (Democratic Republicans)</a:t>
            </a:r>
          </a:p>
          <a:p>
            <a:pPr>
              <a:buNone/>
            </a:pPr>
            <a:endParaRPr lang="en-US" dirty="0" smtClean="0"/>
          </a:p>
          <a:p>
            <a:r>
              <a:rPr lang="en-US" dirty="0" smtClean="0"/>
              <a:t>Before Adams left office he tried to fill jobs with people who were in his own party. He appointed 58 people.</a:t>
            </a:r>
          </a:p>
          <a:p>
            <a:pPr>
              <a:buNone/>
            </a:pPr>
            <a:endParaRPr lang="en-US" dirty="0"/>
          </a:p>
        </p:txBody>
      </p:sp>
      <p:sp>
        <p:nvSpPr>
          <p:cNvPr id="4" name="Content Placeholder 3"/>
          <p:cNvSpPr>
            <a:spLocks noGrp="1"/>
          </p:cNvSpPr>
          <p:nvPr>
            <p:ph sz="half" idx="2"/>
          </p:nvPr>
        </p:nvSpPr>
        <p:spPr>
          <a:xfrm>
            <a:off x="4648200" y="1828800"/>
            <a:ext cx="4038600" cy="4568952"/>
          </a:xfrm>
        </p:spPr>
        <p:txBody>
          <a:bodyPr>
            <a:normAutofit fontScale="77500" lnSpcReduction="20000"/>
          </a:bodyPr>
          <a:lstStyle/>
          <a:p>
            <a:endParaRPr lang="en-US" dirty="0" smtClean="0"/>
          </a:p>
          <a:p>
            <a:endParaRPr lang="en-US" dirty="0" smtClean="0"/>
          </a:p>
          <a:p>
            <a:endParaRPr lang="en-US" dirty="0"/>
          </a:p>
        </p:txBody>
      </p:sp>
      <p:pic>
        <p:nvPicPr>
          <p:cNvPr id="21506" name="Picture 2" descr="http://upload.wikimedia.org/wikipedia/commons/2/25/US_Navy_031029-N-6236G-001_A_painting_of_President_John_Adams_%281735-1826%29,_2nd_president_of_the_United_States,_by_Asher_B._Durand_%281767-1845%29-crop.jpg"/>
          <p:cNvPicPr>
            <a:picLocks noChangeAspect="1" noChangeArrowheads="1"/>
          </p:cNvPicPr>
          <p:nvPr/>
        </p:nvPicPr>
        <p:blipFill>
          <a:blip r:embed="rId3" cstate="print"/>
          <a:srcRect/>
          <a:stretch>
            <a:fillRect/>
          </a:stretch>
        </p:blipFill>
        <p:spPr bwMode="auto">
          <a:xfrm>
            <a:off x="5105400" y="1752600"/>
            <a:ext cx="3171825" cy="39909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Adams asked his Secretary of State, John Marshall, to deliver the paperwork to these people so they could start their new jobs. </a:t>
            </a:r>
          </a:p>
          <a:p>
            <a:endParaRPr lang="en-US" dirty="0" smtClean="0"/>
          </a:p>
          <a:p>
            <a:r>
              <a:rPr lang="en-US" dirty="0" smtClean="0"/>
              <a:t>Marshall left some of the papers for the new Secretary of State, James Madison, to deliver. </a:t>
            </a:r>
          </a:p>
          <a:p>
            <a:endParaRPr lang="en-US" dirty="0" smtClean="0"/>
          </a:p>
          <a:p>
            <a:r>
              <a:rPr lang="en-US" dirty="0" smtClean="0"/>
              <a:t>President Thomas Jefferson told Madison not to deliver the papers to some of the people Adams had appointed.</a:t>
            </a:r>
          </a:p>
          <a:p>
            <a:pPr>
              <a:buNone/>
            </a:pPr>
            <a:endParaRPr lang="en-US" dirty="0" smtClean="0"/>
          </a:p>
          <a:p>
            <a:r>
              <a:rPr lang="en-US" dirty="0" smtClean="0"/>
              <a:t>William </a:t>
            </a:r>
            <a:r>
              <a:rPr lang="en-US" dirty="0" err="1" smtClean="0"/>
              <a:t>Marbury</a:t>
            </a:r>
            <a:r>
              <a:rPr lang="en-US" dirty="0" smtClean="0"/>
              <a:t> was supposed to receive papers, but did not. </a:t>
            </a:r>
            <a:r>
              <a:rPr lang="en-US" dirty="0" err="1" smtClean="0"/>
              <a:t>Marbury</a:t>
            </a:r>
            <a:r>
              <a:rPr lang="en-US" dirty="0" smtClean="0"/>
              <a:t> sues Madison</a:t>
            </a:r>
            <a:endParaRPr lang="en-US" dirty="0"/>
          </a:p>
        </p:txBody>
      </p:sp>
      <p:pic>
        <p:nvPicPr>
          <p:cNvPr id="1026" name="Picture 2" descr="http://mattpommer01.weebly.com/uploads/1/4/1/6/14160534/5524570_orig.jpg"/>
          <p:cNvPicPr>
            <a:picLocks noChangeAspect="1" noChangeArrowheads="1"/>
          </p:cNvPicPr>
          <p:nvPr/>
        </p:nvPicPr>
        <p:blipFill>
          <a:blip r:embed="rId2" cstate="print"/>
          <a:srcRect/>
          <a:stretch>
            <a:fillRect/>
          </a:stretch>
        </p:blipFill>
        <p:spPr bwMode="auto">
          <a:xfrm>
            <a:off x="4419600" y="2133600"/>
            <a:ext cx="4552950" cy="34099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Supreme Court’s Decision </a:t>
            </a:r>
            <a:endParaRPr lang="en-US" dirty="0"/>
          </a:p>
        </p:txBody>
      </p:sp>
      <p:sp>
        <p:nvSpPr>
          <p:cNvPr id="2" name="Content Placeholder 1"/>
          <p:cNvSpPr>
            <a:spLocks noGrp="1"/>
          </p:cNvSpPr>
          <p:nvPr>
            <p:ph idx="1"/>
          </p:nvPr>
        </p:nvSpPr>
        <p:spPr/>
        <p:txBody>
          <a:bodyPr>
            <a:normAutofit fontScale="77500" lnSpcReduction="20000"/>
          </a:bodyPr>
          <a:lstStyle/>
          <a:p>
            <a:r>
              <a:rPr lang="en-US" dirty="0" smtClean="0"/>
              <a:t> If the Court required Madison to deliver the commission and Madison refused, the Court had no power to force him to comply, and, therefore the Court would look weak.  </a:t>
            </a:r>
          </a:p>
          <a:p>
            <a:pPr>
              <a:buNone/>
            </a:pPr>
            <a:endParaRPr lang="en-US" dirty="0" smtClean="0"/>
          </a:p>
          <a:p>
            <a:r>
              <a:rPr lang="en-US" dirty="0" smtClean="0"/>
              <a:t>If the Court did not act, it would look like the justices made their decision out of the fear that Madison would not obey their decision.</a:t>
            </a:r>
          </a:p>
          <a:p>
            <a:endParaRPr lang="en-US" dirty="0" smtClean="0"/>
          </a:p>
          <a:p>
            <a:r>
              <a:rPr lang="en-US" dirty="0" smtClean="0"/>
              <a:t>The Court unanimously decided not to require Madison to deliver the commission to </a:t>
            </a:r>
            <a:r>
              <a:rPr lang="en-US" dirty="0" err="1" smtClean="0"/>
              <a:t>Marbury</a:t>
            </a:r>
            <a:r>
              <a:rPr lang="en-US" dirty="0" smtClean="0"/>
              <a:t>.</a:t>
            </a:r>
          </a:p>
          <a:p>
            <a:pPr>
              <a:buNone/>
            </a:pPr>
            <a:endParaRPr lang="en-US" dirty="0" smtClean="0"/>
          </a:p>
          <a:p>
            <a:r>
              <a:rPr lang="en-US" dirty="0" smtClean="0"/>
              <a:t>This decision established the judicial branch as an equal partner with the executive and legislative branches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Impact of the Decision </a:t>
            </a:r>
            <a:endParaRPr lang="en-US" dirty="0"/>
          </a:p>
        </p:txBody>
      </p:sp>
      <p:sp>
        <p:nvSpPr>
          <p:cNvPr id="2" name="Content Placeholder 1"/>
          <p:cNvSpPr>
            <a:spLocks noGrp="1"/>
          </p:cNvSpPr>
          <p:nvPr>
            <p:ph sz="half" idx="1"/>
          </p:nvPr>
        </p:nvSpPr>
        <p:spPr/>
        <p:txBody>
          <a:bodyPr>
            <a:normAutofit fontScale="77500" lnSpcReduction="20000"/>
          </a:bodyPr>
          <a:lstStyle/>
          <a:p>
            <a:r>
              <a:rPr lang="en-US" dirty="0" smtClean="0"/>
              <a:t>“It is the job of judges, including the justices of the Supreme Court, to interpret laws and determine when they conflict with the Constitution.  According to the Court, the Constitution gives the judicial branch the power to strike down laws passed by Congress, the legislative branch” </a:t>
            </a:r>
          </a:p>
          <a:p>
            <a:pPr>
              <a:buNone/>
            </a:pPr>
            <a:endParaRPr lang="en-US" dirty="0" smtClean="0"/>
          </a:p>
          <a:p>
            <a:r>
              <a:rPr lang="en-US" dirty="0" smtClean="0"/>
              <a:t>(http://www.streetlaw.org/en/Page/292/Summary_of_the_Decision)</a:t>
            </a:r>
          </a:p>
        </p:txBody>
      </p:sp>
      <p:pic>
        <p:nvPicPr>
          <p:cNvPr id="17410" name="Picture 2" descr="http://www.proprofs.com/flashcards/upload/q4254126.gif"/>
          <p:cNvPicPr>
            <a:picLocks noChangeAspect="1" noChangeArrowheads="1"/>
          </p:cNvPicPr>
          <p:nvPr/>
        </p:nvPicPr>
        <p:blipFill>
          <a:blip r:embed="rId2" cstate="print"/>
          <a:srcRect/>
          <a:stretch>
            <a:fillRect/>
          </a:stretch>
        </p:blipFill>
        <p:spPr bwMode="auto">
          <a:xfrm>
            <a:off x="5029200" y="1905000"/>
            <a:ext cx="3657600" cy="4267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Amendment/Principle </a:t>
            </a:r>
            <a:endParaRPr lang="en-US" dirty="0"/>
          </a:p>
        </p:txBody>
      </p:sp>
      <p:sp>
        <p:nvSpPr>
          <p:cNvPr id="14" name="Text Placeholder 13"/>
          <p:cNvSpPr>
            <a:spLocks noGrp="1"/>
          </p:cNvSpPr>
          <p:nvPr>
            <p:ph type="body" idx="1"/>
          </p:nvPr>
        </p:nvSpPr>
        <p:spPr/>
        <p:txBody>
          <a:bodyPr/>
          <a:lstStyle/>
          <a:p>
            <a:endParaRPr lang="en-US"/>
          </a:p>
        </p:txBody>
      </p:sp>
      <p:sp>
        <p:nvSpPr>
          <p:cNvPr id="2" name="Content Placeholder 1"/>
          <p:cNvSpPr>
            <a:spLocks noGrp="1"/>
          </p:cNvSpPr>
          <p:nvPr>
            <p:ph sz="half" idx="2"/>
          </p:nvPr>
        </p:nvSpPr>
        <p:spPr/>
        <p:txBody>
          <a:bodyPr>
            <a:normAutofit fontScale="92500"/>
          </a:bodyPr>
          <a:lstStyle/>
          <a:p>
            <a:r>
              <a:rPr lang="en-US" dirty="0" smtClean="0"/>
              <a:t>This established the principle of Judicial Review for the United States</a:t>
            </a:r>
          </a:p>
          <a:p>
            <a:r>
              <a:rPr lang="en-US" dirty="0" smtClean="0"/>
              <a:t>This case deals with a principle instead of an amendment </a:t>
            </a:r>
          </a:p>
          <a:p>
            <a:r>
              <a:rPr lang="en-US" dirty="0" smtClean="0"/>
              <a:t>Now the Supreme Court can hear cases that violate people’s constitutional rights.</a:t>
            </a:r>
          </a:p>
          <a:p>
            <a:r>
              <a:rPr lang="en-US" dirty="0" smtClean="0"/>
              <a:t> They have the power to change laws</a:t>
            </a:r>
          </a:p>
          <a:p>
            <a:endParaRPr lang="en-US" dirty="0"/>
          </a:p>
        </p:txBody>
      </p:sp>
      <p:sp>
        <p:nvSpPr>
          <p:cNvPr id="15" name="Text Placeholder 14"/>
          <p:cNvSpPr>
            <a:spLocks noGrp="1"/>
          </p:cNvSpPr>
          <p:nvPr>
            <p:ph type="body" sz="quarter" idx="3"/>
          </p:nvPr>
        </p:nvSpPr>
        <p:spPr/>
        <p:txBody>
          <a:bodyPr/>
          <a:lstStyle/>
          <a:p>
            <a:endParaRPr lang="en-US"/>
          </a:p>
        </p:txBody>
      </p:sp>
      <p:sp>
        <p:nvSpPr>
          <p:cNvPr id="16" name="Content Placeholder 15"/>
          <p:cNvSpPr>
            <a:spLocks noGrp="1"/>
          </p:cNvSpPr>
          <p:nvPr>
            <p:ph sz="quarter" idx="4"/>
          </p:nvPr>
        </p:nvSpPr>
        <p:spPr/>
        <p:txBody>
          <a:bodyPr/>
          <a:lstStyle/>
          <a:p>
            <a:endParaRPr lang="en-US"/>
          </a:p>
        </p:txBody>
      </p:sp>
      <p:pic>
        <p:nvPicPr>
          <p:cNvPr id="16386" name="Picture 2" descr="http://constitution11romine.weebly.com/uploads/1/7/0/9/17092752/5857647_orig.jpg"/>
          <p:cNvPicPr>
            <a:picLocks noChangeAspect="1" noChangeArrowheads="1"/>
          </p:cNvPicPr>
          <p:nvPr/>
        </p:nvPicPr>
        <p:blipFill>
          <a:blip r:embed="rId2" cstate="print"/>
          <a:srcRect/>
          <a:stretch>
            <a:fillRect/>
          </a:stretch>
        </p:blipFill>
        <p:spPr bwMode="auto">
          <a:xfrm>
            <a:off x="5181600" y="2743200"/>
            <a:ext cx="2971800" cy="2971800"/>
          </a:xfrm>
          <a:prstGeom prst="rect">
            <a:avLst/>
          </a:prstGeom>
          <a:noFill/>
        </p:spPr>
      </p:pic>
      <p:sp>
        <p:nvSpPr>
          <p:cNvPr id="16388" name="AutoShape 4"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90" name="AutoShape 6"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92" name="AutoShape 8"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94" name="AutoShape 10"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96" name="AutoShape 12"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98" name="AutoShape 14"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400" name="AutoShape 16"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402" name="AutoShape 18"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Connection to Current Events </a:t>
            </a:r>
            <a:endParaRPr lang="en-US" dirty="0"/>
          </a:p>
        </p:txBody>
      </p:sp>
      <p:sp>
        <p:nvSpPr>
          <p:cNvPr id="8" name="Content Placeholder 7"/>
          <p:cNvSpPr>
            <a:spLocks noGrp="1"/>
          </p:cNvSpPr>
          <p:nvPr>
            <p:ph idx="1"/>
          </p:nvPr>
        </p:nvSpPr>
        <p:spPr/>
        <p:txBody>
          <a:bodyPr>
            <a:normAutofit fontScale="77500" lnSpcReduction="20000"/>
          </a:bodyPr>
          <a:lstStyle/>
          <a:p>
            <a:r>
              <a:rPr lang="en-US" dirty="0" smtClean="0"/>
              <a:t>The U.S. Supreme Court is currently hearing cases regarding same sex marriage. They used their judicial review to determine that gay couple cannot be denied the right to marry in certain states.</a:t>
            </a:r>
          </a:p>
          <a:p>
            <a:pPr>
              <a:buNone/>
            </a:pPr>
            <a:endParaRPr lang="en-US" dirty="0" smtClean="0"/>
          </a:p>
          <a:p>
            <a:r>
              <a:rPr lang="en-US" dirty="0" smtClean="0"/>
              <a:t>“Same-sex couples across Alabama began marrying this morning, after the Supreme Court refused to put on hold a ruling by a federal judge invalidating the state’s ban on same-sex marriage. The high court’s move makes Alabama the 37th state where gay unions are legal.”</a:t>
            </a:r>
          </a:p>
          <a:p>
            <a:pPr>
              <a:buNone/>
            </a:pPr>
            <a:endParaRPr lang="en-US" dirty="0" smtClean="0"/>
          </a:p>
          <a:p>
            <a:r>
              <a:rPr lang="en-US" dirty="0" smtClean="0"/>
              <a:t>(http://www.newrepublic.com/article/121013/supreme-court-gay-marriage-alabama)</a:t>
            </a:r>
            <a:endParaRPr lang="en-US" dirty="0"/>
          </a:p>
        </p:txBody>
      </p:sp>
      <p:sp>
        <p:nvSpPr>
          <p:cNvPr id="15368" name="AutoShape 8" descr="data:image/jpeg;base64,/9j/4AAQSkZJRgABAQAAAQABAAD/2wCEAAkGBxQTEhUTEhQVFhQXFxoaFhcXGRcXHRgZHhgYFxYbGBkgHSgkGRwlHRsYITEhMSorLi4uHB82ODMsNygtLisBCgoKBQUFDgUFDisZExkrKysrKysrKysrKysrKysrKysrKysrKysrKysrKysrKysrKysrKysrKysrKysrKysrK//AABEIAPMA0AMBIgACEQEDEQH/xAAcAAEAAgMBAQEAAAAAAAAAAAAABQYCAwQHAQj/xABSEAACAQMCBAMDBQkNBgQHAQABAgMABBESIQUGEzEiQVEyYXEUI4GRoQcWJEJSkrHB0RUzNFNUVWJyc5O01OFDRHSUs9IlssPwY4KDo6TC8TX/xAAUAQEAAAAAAAAAAAAAAAAAAAAA/8QAFBEBAAAAAAAAAAAAAAAAAAAAAP/aAAwDAQACEQMRAD8A9M5r4lJCykS6I1jZnWMw9XYrghJR40xnZcNnHeueLmd4+oZjFgS3CrvoKrGGeMPnzZQPtNd/EeXpJZC4vbmMZyqKtqVTb8UvAze/ua525VlPfiN2c7nKWW5Hb/dqD63GZEkiLFTHP02Gf9lq6aBAF8RyxZtZGMkDas+L8SljnEKtvOIxAcDwkMflHlviPDjPvrA8rykgniN5kdjpstvh+DbVkeWpv5yvfzbP/LUHNBzPKXSNY1clUJ1Oik69eCBtkAqBsDnfzG+u25zaTV04R7CyJqbGqNmSNG3wNRfrDTnfpjHtV1nleXIP7o3mR2Omy2+H4NtRuV5SMHiN5jtjTZdv+WoJnhF71oUk28Q8gwHcg7MMjtXZVcXlqYbDiV6B/Vs/8tX373J/5zvfqs/8tQWKlV373J/5zvfqs/8ALU+9yf8AnO9+qz/y1BYqh7Djgl14QgAMV8S5bSQDkfiE5GM1y/e5P/Od79Vn/lq1R8pyKSV4hdgt7RCWQLfE/Jt6DfFzTHgmRSmldROcgbSkruFOcRnyxuME5rv4vxdYDGGBPUfTt+KOxc/0QSoP9aor71JMY/dC7x6aLL4/yb1rM8tTfzle/m2f+WoMpOZwIoZOkfnX04z7Ph1Ek4/TgepFfX5qjBwEc49rGnYBdTEAnJwMeQznbOK1/ezN/OV5+bZ/5atScoOHaQcQu9bABm02WSBsB/Bu1B223MqOrnQ4ZIml0tp3CkghSCcnYZ9MjNaU5tj05aOQEKSwCkhcSGPcnGOxbcDA747VgvK0oyRxG8Ge/hst/j+DV8blWU9+I3Z+KWX+WoOmPmmE6tpAq6tTFcKFUhWfJPsgnv7ie1YNzZH2WOTOtU8S6Bu4Rjk99JOCO/uxvWocry7/APiN5v38Nlv65/Bt6fetLnP7o3mc5zosu/r/AAbvQSnEuNRwuiPq1P7IAzncL9HiKj4svrXEObbcrqGsgnAIQ98Bh9asrD3EVqPLU385Xv5tn/lq+fezN/OV5+bZ/wCWoOjiHHzG7qIw2lC4JfGsAAtpwpG2exIPuxvWF1zIEB+byVLa/Fsml3Qk4Utg6Mjw+fkASNI5Xlzn90bzOMZ02Xb0/g1QF9cW8cskMnFrzqIR1FENs+DgFckWhGcEUFuveYIo2KkMdOMldOMkFsbsOygn02x32rLh3G0mfSquMgkMwABxp7b5/GB3FUdeLWjZI4xeNjIJEEBwQckE/I9sHerPy3Z6xHcx8QubiFgSodbYI43XfTArbHfuNwPKgstKUoFKUoFKUoFKUoFKUoFKUoFKUoFKUoFKUoFKUoFKUoMZHCgk7ADJ+A71WeSuOrc9QrE6Bz1o2ZAqyxv4VYMGOSNIBBww2yBU7xS3aSJlUjJxsezYIJU+49j8fOvPOB2b8PnM92YoF0AGKAsRK+WDyLCMhNRKkgY9n6gkOQb9YLLiE75KRXl7I2NzpRizY9+AanuVuJo5khAwyhJjhdK6Zy8qgb9x4gfr868/5dvElsr2zkLQPcXFw668BSkudILDIBGc4O22Oxq28mcDuY5mnuAiExRRYRtQZY0Kg/STn3dvMmgudKUoFKUoFKUoFKUoFKUoFKUoFKUoFKUoFKUoFKUoFKUoFKUoFKUoFKUoFcXFuJCBVYo7BnRAE05y7BVzkjbUQPprtqM4/YPMiLGyKVljkJcFgQjh8DBG5IAzQdlxeRx+26L4WbxMB4VxrbfyXIyfLIrVLxSJWwXXz1HUmFwoc6snI8JB+BBrk5h4GLoRhmwFfxjAPUiIxJEf6LbZ+FRMXJ2mMIXRzmbOtCQ4dFiiDAMCdMaRqSCCdOdqCVueZ7ZGjDTRhXEmJNaBAU0agWzsfGNvca3cc41HbRCV9wWVVAKjUzHCgFiB78k9gajLTltwUaSbXpWdQG1PgSiMAB3Ys2NBOSSfFjYACu39xT8ntoNYzCYCWx7XSKk7Z2zp+2g6Y+MwHWOtEGjXVIutMxjz177Y9a6bS6SVQ8bq6HOGUhgcHBwR6EEVV7jlB3jeEyp09FwsfgOr58kt1DqwwGTsAM7E9qtqrgYFB9pWuadU9pgPjXBLxpB2Bb7BQSdKhG476J9v+lYjjrfkj7aCdpURHxwea/Ua7IeIxt54+O1ByXPMMMbFX1AidIMY/HdA6n+rg+17j6Vq++m2DKHcIG6ul3KopMUohcAk/lHb3A1o4ty115nmEmkPbmMKB2lydEwPqFYjFG5Z+bVNYOLWWAkr7TSFC0n1qSR76CbW9jOMOm7FB4hu4zqUerDS2R7jRryMHSXUNqC4LDOojKjHqRuBUHw3gZW9kmOekEXQpxgzMoSaRfMeBIl+PU9a+cd5XM8ryrLoYxAJtnROhYwzd+66mGNsg0EsnGLcsqCaIuwyqh1ywOcYGd+x+o1z3PMtqgBM8ZBdUyGUgM2orqOdgdLb+6ol+Un6kWmUdKIwlVYSEqIgAVUBwniIyWKk7kemPltytNGgCSoNDxPFHiRok0agwUM5ZVKtgKDhdIx50Fki4hEzmNZEMg7oGBYYxnIznzH1ivjcShEghMsYlPaMsNR2J2XOewJ+ioTg3LLQTmQuHTXM6ajKWUysXYAGTQACSMhckY88kr7lyWS6WYzAosySKrByVCppKKA4QAnLZ0k+Ij0wFlpSlApSlBUeabh1uCvVZEazn0psBJIMHCn8vTk7b4Brnu+MXMC6GcMPmNUpUII1dJSxJJKgao1AJzjXvmrdfXaRIZJDhV88EnJOAABuSSQABuSaiLfmqEqzOHUCR1C9OQsVQLqdk06kUahkkYGR6ig1y8WlHDmuC8QlCMQ6+OPZyFfyyNOCRnGc4PnUZ98EmSDcxrD1HC3ZQaXxFGyxjfSfGzjUO+gqPFvUnx/mC3EM40tL04mkZVV9B0p1QplC6VYjBxnO4rtk4/ArmNyyMqs3ijcKQq620MV0vgb7E9j6UFbk5pu0UPJDjTFHcSoEYlYmjCOin8aRZdTdvZXGPOt8HHLoXCwytErgxqUYqvVBiVpJIx7R8ZYDGw0EHvkTR5ntsK2ttLDOTHIAEzjW3h8Mfo5wDvvsa+cwceW2aIFNRk14x3GlC/buRtig4eHcQmbhonnlAllg1rpTQUZowQqrkkkH/wBiqrJzjP0oxHMDiGMqSoZriQsVkjBHYrgDbcE5Ndx5hjlOt3IPiGllZNOlOoRpYAjw7+/FfU4pE2nQS2cY0o7+0nU2CqSfBucDbI9aDudvMnJ9TWCMW2RWb+qCasNlwSMAM+XJ332H5v7alUQAYAAHoNqCorw64PaLHxZR+ujcKuR/s1PwYVcKUHl3MFxewuqJASXXKeHWModUmSpOMpsPQ+tRg5gkYBwyIWjZhrymFM6hBvsH6WO49r3V7JXBxSxhdGaZAQqkk48QAGTgjf6BQeaW3MU66543bwW4bSyAh8TSrjAJXcD2l77EbVcuK8fYGJeosCtr1zMAwBVQUUA7DUSd/wCjgbkEQ/EkjhwYJuqCqMseGdmWTUY+mVHjJCscd8Amue149CwY6saVDMCDkAkqMjHfKkY7jFBJR8duzpkOFA+RaoumdzO4SbLE5GAcgeWN81Jc1cYeCSLS6qhBLKNBkY6lC6EYjqLgtkKdXbFfIOYFiwspJ1bKFVnbYZOFAJIA+qpBuPQCTpsWVgpYFo5FVgE1toYrhiF3wDnY+hoK3ccyXAExR0aRY7pjF0zm3MeegW3ywbA2PtZyuAK7Pl90knikDqs8MenpBdSyIpYls7aS23w3z3qe4ZxeGfV0iSQFJDI6EqwyjAMBqU74YbbH0rkk5ptQXBkICJI5Yo4UrEQJSr6dL6SQDgnBoKlJzBcywhjMkeHtml0ldcANzGJldfxYwhbOrfwnyO0rZ3cyXDsJNcUl2I9Onups0fWrZ28Sg7bbn41NffFb6kB6i9QhVZopVUlmKIC5QAFmGACd8rjuM815zhbJHK4LuY0d9IRwXEbaJOmSuH0sQDjOMjNBEcN4rc9OFgwChbEGMoSW6zKkuXLFtg2R6Ebk128v8alluER5AdcMjyR6NJhdXjUR57nAYg574zsCKs1vKHUMAQCMgMpU/SpAI+FaLThkcbtIoOtu5ZmfAznC6idK53wMCg7KUqtc1388XU6SzHVbSdLpxtJ88D4c4U6Tg7Z2O9BMcX4eJ49BYqQyOjDBKujB0ODsdwNqg7jkxHId5NcoaRi0kcbgiXQXHTIwMaFwe4xuTk5+TC6E7ujzEfKGRYyF6fT+S6gfZzjq48We+3uriS5l6cRaS/wT+EnotrR9BIEaiLdNexKhhsu+CSQlp+WNUc8ImdYZ1cOgWPYvH02ZW07flY7Z921aJOTI2kdzI3i6v4qavnUaNsvjUwUN4RnA2G+BXCr3xAkYzB0jsz0wq6Wd5WFzqAByQmMgHC9647v5TJHIrm5YJNA/URZFJVbkF9MTRAhgm+FLghR59wmeO8vQ4EzMPm4ljbVHHLqCnwYDA6XyTv28W4OBiD4rZG6bqSsynDgacDSHQpgfAHPxrg47K8l4oPVEccsoBVT4i0cBQyYXt4WGo+8GuaETzxKrLceBLdpdMbBtSzKZig05chRnABztjNBNcG5IR86nOnqI50KkYyq6CihRsrKSD3O539J77zohEYkbwmVpfGiPpLDSAmRlNCgKpHbG+aipGmR3H4Slr1D44oiZT+DW/SyBGSQW62SR7SqDtkVmkl/lZHMutZLJWjVR0yr9MXR9nfAZyTnCke7cLlCgjRVLEhQF1Mck4wASfMmsLm9SP2m39O5+qvL+I8XuZhJGomKt0mZXViY3W5jYqr6QGIXOSMr4ds9zPQy6tR8WzEHUCCSO5Ge49/nQWOXjoHsoT8TisF476oPr/wBKgHmA+PurW92B3DD4gigtsHF0bvlftrvVgRtuKo8NwreyakLK+ZDsfo9aBwnlUxwjxmOYTvKjDxhAQ0ccXi9pFhITG3bIxXJxT7n6Oo6czo+jDHCnqHqNMS222Xd849dsYq3WtwHGR9I9Kh+bL2aBY5ofEdfTMe3jMnzcR+KyFCf6OvYnFBVZoGeRcsYp4iwzgNkMBqBB2IOAQfcK7+H8BjeXU8hyeoc6U1EvE0R1PjJADHSOw+rEdzBY3Ik1ZmeeJolQhPmpbcRr1nkcJgSa+scah7KADB3iOH8VuXjQr1g4giEh6ZHz3WRZCpK4YhdR22xvQeo2HCVikMgZiTDFFg4xiMyFT8TrOfgKrD8pPJI8crlLbo3MEY1ozYnZSSnzYIwE7MW748snCa7u1kYQGWY6GEZIKhHELFepmMRyKXA3DBssoxgE1jZi4l6RcysFnUjVHKrRn5POHJZ41yCxTsMAkjO4ACX4jy5FcXCzGbcSQtjEbHVBIJAqsQSgJA1KPs885+Uo2j6ZkkA6dymRpzi4cSMe3dSBj7c1GWPLi/JrCIoFYBGkkaP51CqrIVVgo6bFgAScHGe57XWg126MFAdtTAbtjTk+uPKtlKUClKUClKUCtF9ciON5D+KpPx9BW+oDnKbEKoPx3A+geI/oFBBWanGpt2Y5J95O9WvgtvpTV5t+jyqv2keSF+GKuCLgADyoPtQnMnECoESHxv3P5K9ifie311N1RmuOrLJL5FsL/VGw/b9NBlHHgYFSvDuE6xqfIXyHmf2CtPCrTW4z2G5q0AUGm3tkQYRQPgP1+dbSK+0oIfifLsUu6jpyeTLt+cOx/TVaBeNzFMMOOx8mHkRV9ri4lwuOfTrBypyCNj7xn0NBDcImbX4AT6jyx7/SrHJErY1AHScjIzg9sj0O5r5DCqDCgAe6tlAqi3Vv0Lh4x7DeNPge4+g5FWXjvGOhoVEMs0pKxxghewyzux9iNRuW38gASQK8+n45d3sYuBHbw9KQIDqll1pIqujhdMfgIwQc+Z2GKC9cCn8Wk+Y2+NTleZcE41dLPIskUcghZc9IlHZWUMGWNiQR7Q9vuK9D4bxCOdBJGcjsQQVZSO6upwVYeYIzQdVKUoFKUoFKUoFYSyBVLMQFUEknYADck+6s6884PClzxC8h4iS88c2u2haRxEbUgdJlhyEcg6tRIJyaDrHMHE3jS6gs4ZLd/EIeoyTmPPhbLALqK+LT78bmovj3OAuDCIba5MqltcLp0ShwO7uQh+hjW9OM3cl7dxSXkVrFAyhdCxSKyuGwutjlZxpyVxtkbdswXMlzpkgktuITupLKWuo9cWxUEq2mPbJAJBIGD2oLVyjxRbiQjSySRvpljfGpGxqGcEggjBBBINXiqNyXw8xSNJI4kmmYNI6jSuyaECDJwoUepyST51eaDm4nLphkb0Rj9hqk8PXEa49KuXGUzBKPWNv0Gqfw45iWgtPAE8BPqcfV/wD2pSo3gR+bx6H9QqSoFKUoFKUoFKV8ZgNzsKClc52DSXkC9YQRzQTQ9XGTrLRydJcnAMioST3xGwBBOaqRMIsC2qS3uNTlXjglFvoExKoCAY2gG5XLAjUSunUasX3UbiymtxFJMGkd1jRUmfCsx2eSKN8yBdOQCDvjcZJFfPBomtLfiaPqabpI0fzioBtEghVjqymO7FtShj6EB9sboySQvqRLnTiKVG1Q3SDxGMnyP42k7ruQWGqr18tGuC7j2SRhBcqdiGJMcZb+mkuI8+jnvgVSuK2eXXpQyZABlZQoUjBKMuWGqZGCsCAdsg9wK7luerKbWMktcT2VyVG/TCpHNMdvZXMKf/NKPNqD02lKUClKUClKUCqZ90fh3X+SRxt0rl5ysU6jxxL0ZWkIPoQMEZ8/dVzqJ5j4PDcRqZi6mFuqjxsUdGCkalYe4nY7HzoIbhHLyR200CxW8dyYzkxMzN41ZVdpGAYaip+GO5xUR90W+ia2iSFGMqSJoiEbApj1yAFAxjJOD5E5qc5bYwcLFzIcztbieaR8sWk6eolvcOwAwABgVwjmb5bwk3AiCtIECLrVlaVnVFRWByDrIXBAINBH8u3k0ZbVbSheqzRjVBshOQMdXbfO3lmr3w7iiTagAyumNcbqVZc50nB7qcHDAkHB32Nee8N46dA1W9wGGxAQP227qSPrxVs5eEssxuZF6aiIRIhILnxay0mMgeQABP42+9BYXXIIPYjBqg2KFC8R7oxH27GvQKqXNdn05FuFHhbCye4/it+r6qDv4FcYOk+f6anqpcMmMEVZuH8QDjBOG/T8KDupSlArm4ldiKNnPkNh6nyH11ummVAWYgAeZqqcTvDO3mI19kep9TQS1rxsEDWPq/ZXDzFIDJbyujS2qGQTKFL6XIToyNGBl1XDjYHBcHG2RxwxaiABue1Wu3twqBPdvjbv33oKrx/m/hEMTC4lt2Uj96CiRmHp0wCceW+3rUJc3fD5beN7FYWkJBEcbgmPCklVUnEZ8tgBv6V08f4La2DxXk7dXVKIriW5YOxidCigAgAqjaCQB7IcnODVMvOBxXXE2jNohtkT9+jie2Bk8wjK3zi+Wd/2habnNzbdW3lkVTEzBUCgv4c6CSCV7YyCD3q7cu8GtoED28SoZFQs27OwCjQGdiWYAbAZwPKqz8pgsLVpCoWKFMJGvdmO0aL6sxP6akuUOLSJHb2l7CYJ+kojOdUculN1VvKQAZMZ32JGoAkBa6UpQKUpQKUpQK8u5/8AujjM9lw8JLOsUpmcnwRqikyKv5cgGduw+gitX3cefGtIhZ27YnmUl2B3jjO23mGbfB8gD7q8G5Y4ubS6in06gjeNfy0IKyL9Kkig9uu/uiy8MjS0u7VLhVhjxLDIdLRsuE6qMp0FgDsTvvioa25xubqGE8PsbW3tYLyECLqDLys2EXSAuxL6s47rnJxXXxHhdqnBeIymdJYZmia1kBy+I0jS3icdwyFSh92SfOoTm7iNvYpaSWs6ySCwiSJFOSkhEpNxKOysElYKO+XPYLuF24Px+KeRzH4CWIliJBMUoJDrkbMuQSGGxFXDhF5obB7Hv+2vyvytxk2twsmToOzj1X9o71+i+GXmtRvvgfSO4I9QRvmg9BrXcQq6lGGVYYI91RfCeI/iMfgf1Gpigot9ZvathstCT4H9Pc3of01tjl8wauUsYYFWAIPcHcGq5ecrYOq3fT/QbJX6D3H20H2Hizr55+O9bJONv5aR9H+tRb2dyntQk+9CG/1r4sUx7QyfSpH6aDbcTs5y5J/9+QrBB5Dv6etddvwaZvawg9+5+oftqcsOGpFuN2/KPf6PSg1cJ4foGpvaPl6f61t4xxNLaIyyZwMBVG7O7EKiKPNmYgAe+u2vMuaeak+UPKjRt8kkEUKkNIqzOAJ7iRU30xodCjIJPU7ZBoK/zlwmW7knlubl41jj0zIml0RyFk6EOdwVi0mST8YsoAxtWzlO4isYHglfDLINMeS7nWiuqIoyWIJZe34pO1bhwia4jLx3yyLI5k3jjZGJk6jAFSCATt3OBt5VnwLhMtvdfKrm2eRA8ja7VBLgyYLdQbSsBjYBTgd/Wg7byEmVZrqMsLdRcCAYOliSlpF6GaR8sT+KEVezEtZL/lWe4tyZLuWO6YBsoQYonBDqEiIwQpA8XtHGc74qK4XexXcsKpIrSS3j3M6fjJHCuLdZEPijIItjgjuD616JQRnL3EGmhBlAWZCY5lByFkXZsH8k7MPcwqTqH4QPwm8x26kf53Qjz9mmpigUpSgVi7gAknAAySfIedQEfM7E/wABvh7zHGP/AFK4OcOJXEtlcRW1pc9aSMomVjXBbwkkl/IE0H5m5z44b29nuT2kc6c+SDwoPzQKhaug+5Txb+Rt/eQ/99ZD7k3Fv5If7yH/AL6CmCQ405OnOcZ2z649awq+r9x/ip/3dR/9SP8A7qzX7jfFf4lP7xP20Hn9foX7l+b3hcbofwi2Ywny1quGQH36WAB931efL9xfin8XF/eLV6+5FY3fC0nE9tLJDI2zW+mXQ8ZdJNSag57Y2U9qCUm5mSOZIWV+oSA3YaCzaVyCQSSc7AHABNWiHmeOJ0hlbxN7I3J9oKN8bDJA39ah+Z4uH34J65trsoVjaQyWrk4OlWR9JfB+kZOO5qo2bWqRlbmyVChIkPRMilh7ZEiqQ/rnPnvg0HtUFwr+yc1tryW14d10JHzcTAhVLyO2kjY4L6UPouDjb4Vc7DiTxoqZLBVC5bcnAxkn1oLPSoVeO+q/Uf8ASsjx0fkfb/pQTFDUBLxxvxVA+OTXBc3jv7TEj07D6qDbznx3RCIYXIlmdYVddtGrJdg35QRXI9+Ki7SyWNAiKFReygbDO5PvJOSSdySSa18TsIp06cqB1JHhOe47EY3B99R9pyVGLy3jYTLG8M7lDPO2oo0AXILnTjWfroMr+FbVjcI8cYJ+chZggmPrGP449hgYbYHyIvPL/GIJ0xCSGQDXE6mOSPPbXGwBGfXsfIkVC8F4Hbw8Tl6MEcYjtY8FVAJaWWXqEt3O0Ue/x9a3842qvNZKMpM85RZkwHRBFJM4DEHY9MAjcH0oJXi/AIbghmUpKvsTRnRKnn4XG+O2VOVPmDXTfXqW8LSzPhI01O5x2A3O3mfSohrniEPhMEV0vlIkggYj+nGwK59SGwfQdqiOb7eaaJPlARXd1S3tlbWpmbIEkzeHqCJdUmgYA0E+IhcBN8lMz2wuHGGuWM5H5IfAjX4rGI1PvBqerVaW6xoka7KihVHuAAH2CttApSlB59wTgvEJZJjPe30cS46S4tQ5OX1At0iG2CHIAHiIycZOPK/Ab+ZXa6v76PcdNR0EIBXLK2YjqKnw6/CGwSBjGbb97Nn/ACaH8xf2Vg3Ktke9pbn4xof1UFH4Zy9xKS3lkkvb+OYYMMbPEuRpUlXAXchtS51LqxnYHNTfDuXJTaAyXV58p0NjXcugL76CyqfADsSu5GcZOM1O/etY/wAktv7qP9lfPvasR/utt/dx/soKpFy3cC0kZ7q9NxuYla7IYbKMNoYRsc6iB2wVBPc1jb8rT/I2f5VxCWcsdH4W6sqFgASiyBC4XLac7nbNWm/5ftUikeO0t9aoxX5qPuFJHl61t5O4dHBZwpEBhkV2IAGt3AZ3OPMk5/0oKbfclXYtIuldcRa5P76TeONOUYgY1hNIfSDjJxnGTUNHJxG3VmtJ5jAGkPzqidM9W5LkvjX2RN89yxO7KD7JVV+58TJw2MqxUt1cMACVJlkwwB2OO+9BXpOarxS0c8VncKskcZzrhOXi6ragRIAR+TjJBB7VHXF3w9k0TcNuLZCsb/gxBTEjaUBSF8MS22nSTuNsEZt3BLW9kto3+Wq7suG61vG65GUcqIzGcEg9ydjX274NMxzJbW0uNGDFLJAfBqCeAqVIGo4XVjt6CgqNsbOXHyPiqKxGVjuY1jyD2wMRELjscHPvqVFtexlNawyRuyoskUmRljhdSsowCcDYtXS/Co109S1vNKNETlYbgOIlIUYQs25JJOnO57VF8rcpQR3NpdRaSkmSMI8JZlWdyWiJ2wSvfPYdgBQTpsbkd4T9BU/roLWf+Jb7P21dKUFRj4VcN+IF97MP1Zrvg5eJ/fJPoUY+0/sqfpQc1pYRx+woB9e5+uorjz6Lqxkx3lkhJ/JWSJn+14ox9NT1U77oHEpI2twlvJKiM1xKy6VVFhXUoaRiAuWIPmcK21B3wMV4rKp7SWcTL7zHNMsn1CSP662ccx8rsP7SYj/l5B+uuTgcF1Pcx3txHHCq27xxxK5kY9VoZC0jaVC46YGkA9zvXRzGkq3FpOkTyxxdXqLHpLAuiqjBSwyB4s4ydxt6BYargYS8UKsP4Lbq0Y8tU7SKzY9QsWnPkHb1NbF4rdy/vNn01/LuZFTPvVI9Z+vTURZtePxQM0USiFTFOySN85FInVhYIV7rIrL3/L27Ggu1KUoFKUoIX707P+Tp9v7afenZ/wAmj+qsRyyg7T3f/MS/91fW5bU/7e7/AOYk/bQffvTsv5LD+aK+HlGxPe0tz8Y0P6q5r3l5I43kFxd+FGb+ESeQJ9a6uS5Xfh9m8jFne3iZ2buWaNWJP0mg0chbWMKMfnIw0co3OmVWIkG/Yas4H5OnG2KwW1vbYdO2WCeHJ6YmkeFogeyZWNw6DsOxAwN638R5bV5WngmltpnwJHi0ESYGF1xurIxA2DYzjbOwrRybNJm8ikkeUw3RQO+NRUwwyDOAAMFyMAAdqDq5b4q9xadWVVWQNMjhM6QY5ZI9idyPCD9NVLkrik0XCLIW8SyyzNIiBn0KpxPJqY4OQNHYb71ZOWUxaTAfx13/AIiWqhybddHhPDZSM9Nrh8ds6YLtsZ8u1BN8I4ZdLO9ut86iCKDSgiiKkOjKS2V1MxeN27jYipae24kP3u4tG/tIJVJ+lZtvqqPt5rpZOqI4kmu5AFSRiwSGOEsgLJ3Ytrbttrx5VLCe/A3htX9yzSL+mE0EVecbv4SEuIIMSLKEkgldirJC8oLRtGMA6Me0dyKcHuITLZwQsGFvGyPjsGEERAz2Jw4P0184nxO46iM1oxktyHMUTpIZI5Eli8BOkZVgCQfL17VHcgW0Qm1wRLDGy9RY07KXt7JiB67sd6D0KlKUClKUCoHn0j9zrzOwMEgPwKlT9hqeqL5p4abmzuLdThpYXRT6EqQv24oJKMbD4Csqi+WOIde1hlOzlAJF81kXwyqferhh9FSlBH8a4l0IwQuuR2CQx5xrkIJVc+QwCxPkFJ8q0cucMkiV3uHElxM2uUrkKuAFVIwdwigbepLHuTTj3D5HMMsBXqwOWVXzpcMjIykjJU4OzYOPQ5pbcdXUsdwj28jHCiTBVz6JKMqx9F2b3UEvSlKBSlKBSlKCH5wl02F235NtMfqjY10cvxabW3X8mGMfUiiuDn844Zff8LP/ANJhU1arhEHoo/RQbarfKP79xL/jj/hbWrJVZ5MPzvEv+Pb/AA1rQdHLg/Bpf7e6/wCvLVE4Qv8A4JZj/wCHdf4a7q+cu/waX+3uv+vLVH4X/wD4ll/Y3J//ABbqgvNwvz1j7tZ/+yR+upyomb9/tf6kn/lSpagidH4dnyNtg/RJt/5jVN+5Q5wisckQqPqt7Efqq6t/DF/sG/6iVR/udrpuFHrH/wChaj9VB6XSlKBSlKBSlKCv31jPBK09oA6ucz2xIXUfOSFuyykYBB8LYHsnJO6Hmq1I8cqwsPajn+ZdfLdWxn4jIPcEipqsJIlb2lB+IBoNVlexzLrikSRe2pGDDPpkGtfF+GpcwyQSjKOuD6g91ZT5MDgg+RANQPFrOO0ure5hRY+tKLe404VXDq3SZh2LCUIoPf5wjNWqgieU7xprO3kkOp2jXU35Rxgt9OM/TUtVatbO6s16cCpcW4J0IW6UkSk5CKSCsqjsM6TjGScZrqh4zOw/gFwp/pPbY+tZjtQTdKg5+PtCNVzbyRRj2pQUkRfe+k6lX1YrgeZFTasCAQcg7gjzFB9pSlBBc8n8AuR+VGU/OIT9dTaDAA91RvMvD2nt3iTAYlCM7DwyK5+wGpSgVWOSvb4ifW/k+yGAfqqz1Ecv8INubklg3WuXmGPxQyooU+8aaDTwP+Cy/wBrd/4iaqTw4f8Agdj/AMNP/hLir/Y2LRwSIxBLPOwx6SSSOo+OGFUXg3DZ/wBxrSIxSCRYbhWQqdQJt51UEeWSQB8RQXef+EWv9nL+iOpeomeJ/lNsQp0LFMGbyBPR0g+84b6jUtQRj/wxP7B/+pHVR5Qi03Se+NvsSJf/ANauclsxuUkGNIidT65LxldvgrVFcK4A8U0chZcKrKQM+Z2oLHSlKBSlKBSlKBSlKCP49wpbmBoWZkzgq641I6sHjdc+asAfoqNi4hfReGe2E4H+1tnUave0MjLpPuDMPf5VYqUEDJx6Y7RWNyWPbX0o1H9ZtZ2+ANYHhF1OM3Ny0Q/irQ6B27NMR1Gx+UvT+FWGlBVL2xeyKSJLNLbs6RzwzyNPhZGEYkR3JYEMy5UkgrnAz3kOTgBbCMexFJNEn9SOZ44x9CqB9FTE0KuMMAwyDgjO4IIP0EA/RWNtAsahEUKo7AdhQbaUpQKUpQKUpQKUpQKUpQKUpQKUpQKUpQKUpQKUpQKUpQKUpQKUpQf/2Q=="/>
          <p:cNvSpPr>
            <a:spLocks noChangeAspect="1" noChangeArrowheads="1"/>
          </p:cNvSpPr>
          <p:nvPr/>
        </p:nvSpPr>
        <p:spPr bwMode="auto">
          <a:xfrm>
            <a:off x="155575" y="-1600200"/>
            <a:ext cx="2857500" cy="3333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to Current Events </a:t>
            </a:r>
            <a:endParaRPr lang="en-US" dirty="0"/>
          </a:p>
        </p:txBody>
      </p:sp>
      <p:sp>
        <p:nvSpPr>
          <p:cNvPr id="3" name="Content Placeholder 2"/>
          <p:cNvSpPr>
            <a:spLocks noGrp="1"/>
          </p:cNvSpPr>
          <p:nvPr>
            <p:ph idx="1"/>
          </p:nvPr>
        </p:nvSpPr>
        <p:spPr/>
        <p:txBody>
          <a:bodyPr/>
          <a:lstStyle/>
          <a:p>
            <a:r>
              <a:rPr lang="en-US" dirty="0" smtClean="0">
                <a:hlinkClick r:id="rId2"/>
              </a:rPr>
              <a:t>SCOTUS overturns Alabama Courts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a:t>
            </a: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pPr lvl="0"/>
            <a:r>
              <a:rPr lang="en-US" u="sng" dirty="0" smtClean="0">
                <a:hlinkClick r:id="rId3"/>
              </a:rPr>
              <a:t>http://www.streetlaw.org/en/landmark.aspx</a:t>
            </a:r>
            <a:endParaRPr lang="en-US" u="sng" dirty="0" smtClean="0"/>
          </a:p>
          <a:p>
            <a:r>
              <a:rPr lang="en-US" dirty="0" smtClean="0">
                <a:hlinkClick r:id="rId2"/>
              </a:rPr>
              <a:t>http://www.newrepublic.com/article/121013/supreme-court-gay-marriage-alabama</a:t>
            </a:r>
            <a:endParaRPr lang="en-US" dirty="0" smtClean="0"/>
          </a:p>
          <a:p>
            <a:pPr lvl="0"/>
            <a:r>
              <a:rPr lang="en-US" u="sng" dirty="0" smtClean="0">
                <a:hlinkClick r:id="rId4"/>
              </a:rPr>
              <a:t>http://youtu.be/2cLO33XeYZE</a:t>
            </a:r>
            <a:endParaRPr lang="en-US" u="sng" dirty="0" smtClean="0"/>
          </a:p>
          <a:p>
            <a:pPr lvl="0"/>
            <a:endParaRPr lang="en-US" u="sng" dirty="0" smtClean="0"/>
          </a:p>
          <a:p>
            <a:endParaRPr lang="en-US" dirty="0" smtClean="0"/>
          </a:p>
          <a:p>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56</TotalTime>
  <Words>464</Words>
  <Application>Microsoft Office PowerPoint</Application>
  <PresentationFormat>On-screen Show (4:3)</PresentationFormat>
  <Paragraphs>49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Marbury v. Madison</vt:lpstr>
      <vt:lpstr>Background Information</vt:lpstr>
      <vt:lpstr>Background Information</vt:lpstr>
      <vt:lpstr>Supreme Court’s Decision </vt:lpstr>
      <vt:lpstr>Impact of the Decision </vt:lpstr>
      <vt:lpstr>Amendment/Principle </vt:lpstr>
      <vt:lpstr>Connection to Current Events </vt:lpstr>
      <vt:lpstr>Connection to Current Events </vt:lpstr>
      <vt:lpstr>Sources </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Marbury v. Madison</dc:title>
  <dc:creator>lyndsea1.arikian</dc:creator>
  <cp:lastModifiedBy>karal.edwards</cp:lastModifiedBy>
  <cp:revision>7</cp:revision>
  <dcterms:created xsi:type="dcterms:W3CDTF">2015-03-03T15:04:32Z</dcterms:created>
  <dcterms:modified xsi:type="dcterms:W3CDTF">2015-03-04T19:45:19Z</dcterms:modified>
</cp:coreProperties>
</file>