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5"/>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301"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206" y="84"/>
      </p:cViewPr>
      <p:guideLst/>
    </p:cSldViewPr>
  </p:slideViewPr>
  <p:notesTextViewPr>
    <p:cViewPr>
      <p:scale>
        <a:sx n="1" d="1"/>
        <a:sy n="1" d="1"/>
      </p:scale>
      <p:origin x="0" y="0"/>
    </p:cViewPr>
  </p:notesTextViewPr>
  <p:sorterViewPr>
    <p:cViewPr>
      <p:scale>
        <a:sx n="100" d="100"/>
        <a:sy n="100" d="100"/>
      </p:scale>
      <p:origin x="0" y="-62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defRPr/>
            </a:lvl1pPr>
            <a:lvl2pPr marL="457200" marR="0" indent="0" algn="l" rtl="0">
              <a:lnSpc>
                <a:spcPct val="100000"/>
              </a:lnSpc>
              <a:spcBef>
                <a:spcPts val="0"/>
              </a:spcBef>
              <a:spcAft>
                <a:spcPts val="0"/>
              </a:spcAft>
              <a:defRPr/>
            </a:lvl2pPr>
            <a:lvl3pPr marL="914400" marR="0" indent="0" algn="l" rtl="0">
              <a:lnSpc>
                <a:spcPct val="100000"/>
              </a:lnSpc>
              <a:spcBef>
                <a:spcPts val="0"/>
              </a:spcBef>
              <a:spcAft>
                <a:spcPts val="0"/>
              </a:spcAft>
              <a:defRPr/>
            </a:lvl3pPr>
            <a:lvl4pPr marL="1371600" marR="0" indent="0" algn="l" rtl="0">
              <a:lnSpc>
                <a:spcPct val="100000"/>
              </a:lnSpc>
              <a:spcBef>
                <a:spcPts val="0"/>
              </a:spcBef>
              <a:spcAft>
                <a:spcPts val="0"/>
              </a:spcAft>
              <a:defRPr/>
            </a:lvl4pPr>
            <a:lvl5pPr marL="1828800" marR="0" indent="0" algn="l" rtl="0">
              <a:lnSpc>
                <a:spcPct val="100000"/>
              </a:lnSpc>
              <a:spcBef>
                <a:spcPts val="0"/>
              </a:spcBef>
              <a:spcAft>
                <a:spcPts val="0"/>
              </a:spcAft>
              <a:defRPr/>
            </a:lvl5pPr>
            <a:lvl6pPr marL="2286000" marR="0" indent="0" algn="l" rtl="0">
              <a:lnSpc>
                <a:spcPct val="100000"/>
              </a:lnSpc>
              <a:spcBef>
                <a:spcPts val="0"/>
              </a:spcBef>
              <a:spcAft>
                <a:spcPts val="0"/>
              </a:spcAft>
              <a:defRPr/>
            </a:lvl6pPr>
            <a:lvl7pPr marL="3200400" marR="0" indent="0" algn="l" rtl="0">
              <a:lnSpc>
                <a:spcPct val="100000"/>
              </a:lnSpc>
              <a:spcBef>
                <a:spcPts val="0"/>
              </a:spcBef>
              <a:spcAft>
                <a:spcPts val="0"/>
              </a:spcAft>
              <a:defRPr/>
            </a:lvl7pPr>
            <a:lvl8pPr marL="4572000" marR="0" indent="0" algn="l" rtl="0">
              <a:lnSpc>
                <a:spcPct val="100000"/>
              </a:lnSpc>
              <a:spcBef>
                <a:spcPts val="0"/>
              </a:spcBef>
              <a:spcAft>
                <a:spcPts val="0"/>
              </a:spcAft>
              <a:defRPr/>
            </a:lvl8pPr>
            <a:lvl9pPr marL="6400800" marR="0" indent="0" algn="l" rtl="0">
              <a:lnSpc>
                <a:spcPct val="100000"/>
              </a:lnSpc>
              <a:spcBef>
                <a:spcPts val="0"/>
              </a:spcBef>
              <a:spcAft>
                <a:spcPts val="0"/>
              </a:spcAft>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lvl1pPr marL="0" marR="0" indent="0" algn="r" rtl="0">
              <a:lnSpc>
                <a:spcPct val="100000"/>
              </a:lnSpc>
              <a:spcBef>
                <a:spcPts val="0"/>
              </a:spcBef>
              <a:spcAft>
                <a:spcPts val="0"/>
              </a:spcAft>
              <a:buNone/>
              <a:defRPr sz="1200" b="0" i="0" u="none" strike="noStrike" cap="none" baseline="0">
                <a:solidFill>
                  <a:srgbClr val="000000"/>
                </a:solidFill>
                <a:latin typeface="Arial"/>
                <a:ea typeface="Arial"/>
                <a:cs typeface="Arial"/>
                <a:sym typeface="Arial"/>
              </a:defRPr>
            </a:lvl1pPr>
          </a:lstStyle>
          <a:p>
            <a:pPr marL="0" lvl="0" indent="0">
              <a:spcBef>
                <a:spcPts val="0"/>
              </a:spcBef>
              <a:buClr>
                <a:srgbClr val="000000"/>
              </a:buClr>
              <a:buSzPct val="25000"/>
              <a:buFont typeface="Arial"/>
              <a:buNone/>
            </a:pPr>
            <a:fld id="{00000000-1234-1234-1234-123412341234}" type="slidenum">
              <a:rPr lang="en-US"/>
              <a:t>‹#›</a:t>
            </a:fld>
            <a:endParaRPr lang="en-US"/>
          </a:p>
        </p:txBody>
      </p:sp>
    </p:spTree>
    <p:extLst>
      <p:ext uri="{BB962C8B-B14F-4D97-AF65-F5344CB8AC3E}">
        <p14:creationId xmlns:p14="http://schemas.microsoft.com/office/powerpoint/2010/main" val="383252262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a:t>
            </a:fld>
            <a:endParaRPr lang="en-US" sz="1200" b="0" i="0" u="none" strike="noStrike" cap="none" baseline="0">
              <a:solidFill>
                <a:srgbClr val="000000"/>
              </a:solidFill>
              <a:latin typeface="Arial"/>
              <a:ea typeface="Arial"/>
              <a:cs typeface="Arial"/>
              <a:sym typeface="Arial"/>
            </a:endParaRPr>
          </a:p>
        </p:txBody>
      </p:sp>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9" name="Shape 10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3944040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10</a:t>
            </a:fld>
            <a:endParaRPr lang="en-US" sz="1200" b="0" i="0" u="none" strike="noStrike" cap="none" baseline="0">
              <a:solidFill>
                <a:srgbClr val="000000"/>
              </a:solidFill>
              <a:latin typeface="Arial"/>
              <a:ea typeface="Arial"/>
              <a:cs typeface="Arial"/>
              <a:sym typeface="Arial"/>
            </a:endParaRPr>
          </a:p>
        </p:txBody>
      </p:sp>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7" name="Shape 17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3214027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44983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12</a:t>
            </a:fld>
            <a:endParaRPr lang="en-US" sz="1200" b="0" i="0" u="none" strike="noStrike" cap="none" baseline="0">
              <a:solidFill>
                <a:srgbClr val="000000"/>
              </a:solidFill>
              <a:latin typeface="Arial"/>
              <a:ea typeface="Arial"/>
              <a:cs typeface="Arial"/>
              <a:sym typeface="Arial"/>
            </a:endParaRPr>
          </a:p>
        </p:txBody>
      </p:sp>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4" name="Shape 19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3999508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26345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14</a:t>
            </a:fld>
            <a:endParaRPr lang="en-US" sz="1200" b="0" i="0" u="none" strike="noStrike" cap="none" baseline="0">
              <a:solidFill>
                <a:srgbClr val="000000"/>
              </a:solidFill>
              <a:latin typeface="Arial"/>
              <a:ea typeface="Arial"/>
              <a:cs typeface="Arial"/>
              <a:sym typeface="Arial"/>
            </a:endParaRPr>
          </a:p>
        </p:txBody>
      </p:sp>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9" name="Shape 20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795625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2525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704867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50715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02192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19</a:t>
            </a:fld>
            <a:endParaRPr lang="en-US" sz="1200" b="0" i="0" u="none" strike="noStrike" cap="none" baseline="0">
              <a:solidFill>
                <a:srgbClr val="000000"/>
              </a:solidFill>
              <a:latin typeface="Arial"/>
              <a:ea typeface="Arial"/>
              <a:cs typeface="Arial"/>
              <a:sym typeface="Arial"/>
            </a:endParaRPr>
          </a:p>
        </p:txBody>
      </p:sp>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2" name="Shape 242"/>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3626386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2</a:t>
            </a:fld>
            <a:endParaRPr lang="en-US" sz="1200" b="0" i="0" u="none" strike="noStrike" cap="none" baseline="0">
              <a:solidFill>
                <a:srgbClr val="000000"/>
              </a:solidFill>
              <a:latin typeface="Arial"/>
              <a:ea typeface="Arial"/>
              <a:cs typeface="Arial"/>
              <a:sym typeface="Arial"/>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8" name="Shape 11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1532405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27714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62336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200245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32255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24</a:t>
            </a:fld>
            <a:endParaRPr lang="en-US" sz="1200" b="0" i="0" u="none" strike="noStrike" cap="none" baseline="0">
              <a:solidFill>
                <a:srgbClr val="000000"/>
              </a:solidFill>
              <a:latin typeface="Arial"/>
              <a:ea typeface="Arial"/>
              <a:cs typeface="Arial"/>
              <a:sym typeface="Arial"/>
            </a:endParaRPr>
          </a:p>
        </p:txBody>
      </p:sp>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7" name="Shape 27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188440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47527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6543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28</a:t>
            </a:fld>
            <a:endParaRPr lang="en-US" sz="1200" b="0" i="0" u="none" strike="noStrike" cap="none" baseline="0">
              <a:solidFill>
                <a:srgbClr val="000000"/>
              </a:solidFill>
              <a:latin typeface="Arial"/>
              <a:ea typeface="Arial"/>
              <a:cs typeface="Arial"/>
              <a:sym typeface="Arial"/>
            </a:endParaRPr>
          </a:p>
        </p:txBody>
      </p:sp>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9" name="Shape 299"/>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4067825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71219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2160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00420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89568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32</a:t>
            </a:fld>
            <a:endParaRPr lang="en-US" sz="1200" b="0" i="0" u="none" strike="noStrike" cap="none" baseline="0">
              <a:solidFill>
                <a:srgbClr val="000000"/>
              </a:solidFill>
              <a:latin typeface="Arial"/>
              <a:ea typeface="Arial"/>
              <a:cs typeface="Arial"/>
              <a:sym typeface="Arial"/>
            </a:endParaRPr>
          </a:p>
        </p:txBody>
      </p:sp>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4" name="Shape 32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1246107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6215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20566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671449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251054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51196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933716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39</a:t>
            </a:fld>
            <a:endParaRPr lang="en-US" sz="1200" b="0" i="0" u="none" strike="noStrike" cap="none" baseline="0">
              <a:solidFill>
                <a:srgbClr val="000000"/>
              </a:solidFill>
              <a:latin typeface="Arial"/>
              <a:ea typeface="Arial"/>
              <a:cs typeface="Arial"/>
              <a:sym typeface="Arial"/>
            </a:endParaRPr>
          </a:p>
        </p:txBody>
      </p:sp>
      <p:sp>
        <p:nvSpPr>
          <p:cNvPr id="366" name="Shape 3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7" name="Shape 367"/>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37166528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40</a:t>
            </a:fld>
            <a:endParaRPr lang="en-US" sz="1200" b="0" i="0" u="none" strike="noStrike" cap="none" baseline="0">
              <a:solidFill>
                <a:srgbClr val="000000"/>
              </a:solidFill>
              <a:latin typeface="Arial"/>
              <a:ea typeface="Arial"/>
              <a:cs typeface="Arial"/>
              <a:sym typeface="Arial"/>
            </a:endParaRPr>
          </a:p>
        </p:txBody>
      </p:sp>
      <p:sp>
        <p:nvSpPr>
          <p:cNvPr id="373" name="Shape 3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74" name="Shape 37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461296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742558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41</a:t>
            </a:fld>
            <a:endParaRPr lang="en-US" sz="1200" b="0" i="0" u="none" strike="noStrike" cap="none" baseline="0">
              <a:solidFill>
                <a:srgbClr val="000000"/>
              </a:solidFill>
              <a:latin typeface="Arial"/>
              <a:ea typeface="Arial"/>
              <a:cs typeface="Arial"/>
              <a:sym typeface="Arial"/>
            </a:endParaRPr>
          </a:p>
        </p:txBody>
      </p:sp>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1" name="Shape 381"/>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671363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42</a:t>
            </a:fld>
            <a:endParaRPr lang="en-US" sz="1200" b="0" i="0" u="none" strike="noStrike" cap="none" baseline="0">
              <a:solidFill>
                <a:srgbClr val="000000"/>
              </a:solidFill>
              <a:latin typeface="Arial"/>
              <a:ea typeface="Arial"/>
              <a:cs typeface="Arial"/>
              <a:sym typeface="Arial"/>
            </a:endParaRPr>
          </a:p>
        </p:txBody>
      </p:sp>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8" name="Shape 388"/>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1914900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strike="noStrike" cap="none" baseline="0">
                <a:solidFill>
                  <a:srgbClr val="000000"/>
                </a:solidFill>
                <a:latin typeface="Arial"/>
                <a:ea typeface="Arial"/>
                <a:cs typeface="Arial"/>
                <a:sym typeface="Arial"/>
              </a:rPr>
              <a:t>43</a:t>
            </a:fld>
            <a:endParaRPr lang="en-US" sz="1200" b="0" i="0" u="none" strike="noStrike" cap="none" baseline="0">
              <a:solidFill>
                <a:srgbClr val="000000"/>
              </a:solidFill>
              <a:latin typeface="Arial"/>
              <a:ea typeface="Arial"/>
              <a:cs typeface="Arial"/>
              <a:sym typeface="Arial"/>
            </a:endParaRPr>
          </a:p>
        </p:txBody>
      </p:sp>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5" name="Shape 395"/>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318814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605742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7911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0544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2414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50299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chemeClr val="dk1"/>
              </a:buClr>
              <a:buFont typeface="Arial"/>
              <a:buNone/>
              <a:defRPr/>
            </a:lvl1pPr>
            <a:lvl2pPr marL="457200" marR="0" indent="0" algn="ctr" rtl="0">
              <a:spcBef>
                <a:spcPts val="560"/>
              </a:spcBef>
              <a:spcAft>
                <a:spcPts val="0"/>
              </a:spcAft>
              <a:buClr>
                <a:schemeClr val="dk1"/>
              </a:buClr>
              <a:buFont typeface="Arial"/>
              <a:buNone/>
              <a:defRPr/>
            </a:lvl2pPr>
            <a:lvl3pPr marL="914400" marR="0" indent="0" algn="ctr" rtl="0">
              <a:spcBef>
                <a:spcPts val="480"/>
              </a:spcBef>
              <a:spcAft>
                <a:spcPts val="0"/>
              </a:spcAft>
              <a:buClr>
                <a:schemeClr val="dk1"/>
              </a:buClr>
              <a:buFont typeface="Arial"/>
              <a:buNone/>
              <a:defRPr/>
            </a:lvl3pPr>
            <a:lvl4pPr marL="1371600" marR="0" indent="0" algn="ctr" rtl="0">
              <a:spcBef>
                <a:spcPts val="400"/>
              </a:spcBef>
              <a:spcAft>
                <a:spcPts val="0"/>
              </a:spcAft>
              <a:buClr>
                <a:schemeClr val="dk1"/>
              </a:buClr>
              <a:buFont typeface="Arial"/>
              <a:buNone/>
              <a:defRPr/>
            </a:lvl4pPr>
            <a:lvl5pPr marL="1828800" marR="0" indent="0" algn="ctr" rtl="0">
              <a:spcBef>
                <a:spcPts val="400"/>
              </a:spcBef>
              <a:spcAft>
                <a:spcPts val="0"/>
              </a:spcAft>
              <a:buClr>
                <a:schemeClr val="dk1"/>
              </a:buClr>
              <a:buFont typeface="Arial"/>
              <a:buNone/>
              <a:defRPr/>
            </a:lvl5pPr>
            <a:lvl6pPr marL="2286000" marR="0" indent="0" algn="ctr" rtl="0">
              <a:spcBef>
                <a:spcPts val="400"/>
              </a:spcBef>
              <a:spcAft>
                <a:spcPts val="0"/>
              </a:spcAft>
              <a:buClr>
                <a:schemeClr val="dk1"/>
              </a:buClr>
              <a:buFont typeface="Arial"/>
              <a:buNone/>
              <a:defRPr/>
            </a:lvl6pPr>
            <a:lvl7pPr marL="2743200" marR="0" indent="0" algn="ctr" rtl="0">
              <a:spcBef>
                <a:spcPts val="400"/>
              </a:spcBef>
              <a:spcAft>
                <a:spcPts val="0"/>
              </a:spcAft>
              <a:buClr>
                <a:schemeClr val="dk1"/>
              </a:buClr>
              <a:buFont typeface="Arial"/>
              <a:buNone/>
              <a:defRPr/>
            </a:lvl7pPr>
            <a:lvl8pPr marL="3200400" marR="0" indent="0" algn="ctr" rtl="0">
              <a:spcBef>
                <a:spcPts val="400"/>
              </a:spcBef>
              <a:spcAft>
                <a:spcPts val="0"/>
              </a:spcAft>
              <a:buClr>
                <a:schemeClr val="dk1"/>
              </a:buClr>
              <a:buFont typeface="Arial"/>
              <a:buNone/>
              <a:defRPr/>
            </a:lvl8pPr>
            <a:lvl9pPr marL="3657600" marR="0" indent="0" algn="ctr" rtl="0">
              <a:spcBef>
                <a:spcPts val="400"/>
              </a:spcBef>
              <a:spcAft>
                <a:spcPts val="0"/>
              </a:spcAft>
              <a:buClr>
                <a:schemeClr val="dk1"/>
              </a:buClr>
              <a:buFont typeface="Arial"/>
              <a:buNone/>
              <a:defRPr/>
            </a:lvl9pPr>
          </a:lstStyle>
          <a:p>
            <a:endParaRPr/>
          </a:p>
        </p:txBody>
      </p:sp>
      <p:sp>
        <p:nvSpPr>
          <p:cNvPr id="17" name="Shape 1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2" name="Shape 72"/>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80" name="Shape 80"/>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23" name="Shape 2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8" name="Shape 28"/>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29" name="Shape 2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4" name="Shape 34"/>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spcAft>
                <a:spcPts val="0"/>
              </a:spcAft>
              <a:buClr>
                <a:schemeClr val="dk1"/>
              </a:buClr>
              <a:buFont typeface="Arial"/>
              <a:buChar char="»"/>
              <a:defRPr/>
            </a:lvl6pPr>
            <a:lvl7pPr marL="2971800" indent="-101600" algn="l" rtl="0">
              <a:spcBef>
                <a:spcPts val="400"/>
              </a:spcBef>
              <a:spcAft>
                <a:spcPts val="0"/>
              </a:spcAft>
              <a:buClr>
                <a:schemeClr val="dk1"/>
              </a:buClr>
              <a:buFont typeface="Arial"/>
              <a:buChar char="»"/>
              <a:defRPr/>
            </a:lvl7pPr>
            <a:lvl8pPr marL="3429000" indent="-101600" algn="l" rtl="0">
              <a:spcBef>
                <a:spcPts val="400"/>
              </a:spcBef>
              <a:spcAft>
                <a:spcPts val="0"/>
              </a:spcAft>
              <a:buClr>
                <a:schemeClr val="dk1"/>
              </a:buClr>
              <a:buFont typeface="Arial"/>
              <a:buChar char="»"/>
              <a:defRPr/>
            </a:lvl8pPr>
            <a:lvl9pPr marL="3886200" indent="-101600" algn="l" rtl="0">
              <a:spcBef>
                <a:spcPts val="400"/>
              </a:spcBef>
              <a:spcAft>
                <a:spcPts val="0"/>
              </a:spcAft>
              <a:buClr>
                <a:schemeClr val="dk1"/>
              </a:buClr>
              <a:buFont typeface="Arial"/>
              <a:buChar char="»"/>
              <a:defRPr/>
            </a:lvl9pPr>
          </a:lstStyle>
          <a:p>
            <a:endParaRPr/>
          </a:p>
        </p:txBody>
      </p:sp>
      <p:sp>
        <p:nvSpPr>
          <p:cNvPr id="35" name="Shape 35"/>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6" name="Shape 36"/>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a:spLocks noGrp="1"/>
          </p:cNvSpPr>
          <p:nvPr>
            <p:ph type="pic" idx="2"/>
          </p:nvPr>
        </p:nvSpPr>
        <p:spPr>
          <a:xfrm>
            <a:off x="1792288" y="612775"/>
            <a:ext cx="5486399" cy="4114800"/>
          </a:xfrm>
          <a:prstGeom prst="rect">
            <a:avLst/>
          </a:prstGeom>
          <a:noFill/>
          <a:ln>
            <a:noFill/>
          </a:ln>
        </p:spPr>
      </p:sp>
      <p:sp>
        <p:nvSpPr>
          <p:cNvPr id="41" name="Shape 4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2" name="Shape 42"/>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4" name="Shape 44"/>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49" name="Shape 4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0" name="Shape 50"/>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4" name="Shape 54"/>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58" name="Shape 58"/>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9" name="Shape 59"/>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64" name="Shape 6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66" name="Shape 6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8" name="Shape 68"/>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0" name="Shape 10"/>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Arial"/>
              <a:buChar char="•"/>
              <a:defRPr/>
            </a:lvl1pPr>
            <a:lvl2pPr marL="742950" marR="0" indent="-107950" algn="l" rtl="0">
              <a:spcBef>
                <a:spcPts val="560"/>
              </a:spcBef>
              <a:spcAft>
                <a:spcPts val="0"/>
              </a:spcAft>
              <a:buClr>
                <a:schemeClr val="dk1"/>
              </a:buClr>
              <a:buFont typeface="Arial"/>
              <a:buChar char="–"/>
              <a:defRPr/>
            </a:lvl2pPr>
            <a:lvl3pPr marL="1143000" marR="0" indent="-76200" algn="l" rtl="0">
              <a:spcBef>
                <a:spcPts val="480"/>
              </a:spcBef>
              <a:spcAft>
                <a:spcPts val="0"/>
              </a:spcAft>
              <a:buClr>
                <a:schemeClr val="dk1"/>
              </a:buClr>
              <a:buFont typeface="Arial"/>
              <a:buChar char="•"/>
              <a:defRPr/>
            </a:lvl3pPr>
            <a:lvl4pPr marL="1600200" marR="0" indent="-101600" algn="l" rtl="0">
              <a:spcBef>
                <a:spcPts val="400"/>
              </a:spcBef>
              <a:spcAft>
                <a:spcPts val="0"/>
              </a:spcAft>
              <a:buClr>
                <a:schemeClr val="dk1"/>
              </a:buClr>
              <a:buFont typeface="Arial"/>
              <a:buChar char="–"/>
              <a:defRPr/>
            </a:lvl4pPr>
            <a:lvl5pPr marL="2057400" marR="0" indent="-101600" algn="l" rtl="0">
              <a:spcBef>
                <a:spcPts val="400"/>
              </a:spcBef>
              <a:spcAft>
                <a:spcPts val="0"/>
              </a:spcAft>
              <a:buClr>
                <a:schemeClr val="dk1"/>
              </a:buClr>
              <a:buFont typeface="Arial"/>
              <a:buChar char="»"/>
              <a:defRPr/>
            </a:lvl5pPr>
            <a:lvl6pPr marL="2514600" marR="0" indent="-101600" algn="l" rtl="0">
              <a:spcBef>
                <a:spcPts val="400"/>
              </a:spcBef>
              <a:spcAft>
                <a:spcPts val="0"/>
              </a:spcAft>
              <a:buClr>
                <a:schemeClr val="dk1"/>
              </a:buClr>
              <a:buFont typeface="Arial"/>
              <a:buChar char="»"/>
              <a:defRPr/>
            </a:lvl6pPr>
            <a:lvl7pPr marL="2971800" marR="0" indent="-101600" algn="l" rtl="0">
              <a:spcBef>
                <a:spcPts val="400"/>
              </a:spcBef>
              <a:spcAft>
                <a:spcPts val="0"/>
              </a:spcAft>
              <a:buClr>
                <a:schemeClr val="dk1"/>
              </a:buClr>
              <a:buFont typeface="Arial"/>
              <a:buChar char="»"/>
              <a:defRPr/>
            </a:lvl7pPr>
            <a:lvl8pPr marL="3429000" marR="0" indent="-101600" algn="l" rtl="0">
              <a:spcBef>
                <a:spcPts val="400"/>
              </a:spcBef>
              <a:spcAft>
                <a:spcPts val="0"/>
              </a:spcAft>
              <a:buClr>
                <a:schemeClr val="dk1"/>
              </a:buClr>
              <a:buFont typeface="Arial"/>
              <a:buChar char="»"/>
              <a:defRPr/>
            </a:lvl8pPr>
            <a:lvl9pPr marL="3886200" marR="0" indent="-101600" algn="l" rtl="0">
              <a:spcBef>
                <a:spcPts val="400"/>
              </a:spcBef>
              <a:spcAft>
                <a:spcPts val="0"/>
              </a:spcAft>
              <a:buClr>
                <a:schemeClr val="dk1"/>
              </a:buClr>
              <a:buFont typeface="Arial"/>
              <a:buChar char="»"/>
              <a:defRPr/>
            </a:lvl9pPr>
          </a:lstStyle>
          <a:p>
            <a:endParaRPr/>
          </a:p>
        </p:txBody>
      </p:sp>
      <p:sp>
        <p:nvSpPr>
          <p:cNvPr id="11" name="Shape 11"/>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245225"/>
            <a:ext cx="2895600" cy="476249"/>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r" rtl="0">
              <a:lnSpc>
                <a:spcPct val="100000"/>
              </a:lnSpc>
              <a:spcBef>
                <a:spcPts val="0"/>
              </a:spcBef>
              <a:spcAft>
                <a:spcPts val="0"/>
              </a:spcAft>
              <a:buNone/>
              <a:defRPr sz="1400" b="0" i="0" u="none" strike="noStrike" cap="none" baseline="0">
                <a:solidFill>
                  <a:schemeClr val="dk1"/>
                </a:solidFill>
                <a:latin typeface="Arial"/>
                <a:ea typeface="Arial"/>
                <a:cs typeface="Arial"/>
                <a:sym typeface="Arial"/>
              </a:defRPr>
            </a:lvl1pPr>
          </a:lstStyle>
          <a:p>
            <a:pPr marL="0" lvl="0" indent="0">
              <a:spcBef>
                <a:spcPts val="0"/>
              </a:spcBef>
              <a:buClr>
                <a:schemeClr val="dk1"/>
              </a:buClr>
              <a:buSzPct val="25000"/>
              <a:buFont typeface="Arial"/>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subTitle" idx="1"/>
          </p:nvPr>
        </p:nvSpPr>
        <p:spPr>
          <a:xfrm>
            <a:off x="1371600" y="3886200"/>
            <a:ext cx="6400799" cy="17526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CEnotes 41-42</a:t>
            </a:r>
          </a:p>
          <a:p>
            <a:pPr marL="0" marR="0" lvl="0" indent="0" algn="ctr" rtl="0">
              <a:lnSpc>
                <a:spcPct val="100000"/>
              </a:lnSpc>
              <a:spcBef>
                <a:spcPts val="640"/>
              </a:spcBef>
              <a:spcAft>
                <a:spcPts val="0"/>
              </a:spcAft>
              <a:buClr>
                <a:schemeClr val="dk1"/>
              </a:buClr>
              <a:buSzPct val="25000"/>
              <a:buFont typeface="Arial"/>
              <a:buNone/>
            </a:pPr>
            <a:r>
              <a:rPr lang="en-US" sz="3200" b="1" i="0" u="none" strike="noStrike" cap="none" baseline="0">
                <a:solidFill>
                  <a:schemeClr val="dk1"/>
                </a:solidFill>
                <a:latin typeface="Arial"/>
                <a:ea typeface="Arial"/>
                <a:cs typeface="Arial"/>
                <a:sym typeface="Arial"/>
              </a:rPr>
              <a:t>NC 4.04</a:t>
            </a:r>
          </a:p>
        </p:txBody>
      </p:sp>
      <p:sp>
        <p:nvSpPr>
          <p:cNvPr id="105" name="Shape 105"/>
          <p:cNvSpPr/>
          <p:nvPr/>
        </p:nvSpPr>
        <p:spPr>
          <a:xfrm>
            <a:off x="304800" y="381000"/>
            <a:ext cx="8534399" cy="2590800"/>
          </a:xfrm>
          <a:prstGeom prst="rect">
            <a:avLst/>
          </a:prstGeom>
        </p:spPr>
        <p:txBody>
          <a:bodyPr>
            <a:prstTxWarp prst="textPlain">
              <a:avLst/>
            </a:prstTxWarp>
          </a:bodyPr>
          <a:lstStyle/>
          <a:p>
            <a:pPr algn="l"/>
            <a:r>
              <a:rPr b="0" i="0">
                <a:ln w="76200" cap="flat">
                  <a:solidFill>
                    <a:srgbClr val="000000"/>
                  </a:solidFill>
                  <a:prstDash val="solid"/>
                  <a:miter/>
                  <a:headEnd type="none" w="med" len="med"/>
                  <a:tailEnd type="none" w="med" len="med"/>
                </a:ln>
                <a:solidFill>
                  <a:srgbClr val="FF00FF"/>
                </a:solidFill>
                <a:latin typeface="Arial"/>
              </a:rPr>
              <a:t>Elections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228600" y="0"/>
            <a:ext cx="9524999" cy="1524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Conventions:  Each party announces their national candidate for president.</a:t>
            </a:r>
          </a:p>
        </p:txBody>
      </p:sp>
      <p:pic>
        <p:nvPicPr>
          <p:cNvPr id="171" name="Shape 171"/>
          <p:cNvPicPr preferRelativeResize="0"/>
          <p:nvPr/>
        </p:nvPicPr>
        <p:blipFill rotWithShape="1">
          <a:blip r:embed="rId3">
            <a:alphaModFix/>
          </a:blip>
          <a:srcRect/>
          <a:stretch/>
        </p:blipFill>
        <p:spPr>
          <a:xfrm>
            <a:off x="4381500" y="3048000"/>
            <a:ext cx="4762499" cy="3571874"/>
          </a:xfrm>
          <a:prstGeom prst="rect">
            <a:avLst/>
          </a:prstGeom>
          <a:noFill/>
          <a:ln>
            <a:noFill/>
          </a:ln>
        </p:spPr>
      </p:pic>
      <p:pic>
        <p:nvPicPr>
          <p:cNvPr id="172" name="Shape 172"/>
          <p:cNvPicPr preferRelativeResize="0"/>
          <p:nvPr/>
        </p:nvPicPr>
        <p:blipFill rotWithShape="1">
          <a:blip r:embed="rId4">
            <a:alphaModFix/>
          </a:blip>
          <a:srcRect/>
          <a:stretch/>
        </p:blipFill>
        <p:spPr>
          <a:xfrm>
            <a:off x="-41275" y="3222625"/>
            <a:ext cx="3733800" cy="3025774"/>
          </a:xfrm>
          <a:prstGeom prst="rect">
            <a:avLst/>
          </a:prstGeom>
          <a:noFill/>
          <a:ln>
            <a:noFill/>
          </a:ln>
        </p:spPr>
      </p:pic>
      <p:pic>
        <p:nvPicPr>
          <p:cNvPr id="173" name="Shape 173"/>
          <p:cNvPicPr preferRelativeResize="0"/>
          <p:nvPr/>
        </p:nvPicPr>
        <p:blipFill rotWithShape="1">
          <a:blip r:embed="rId5">
            <a:alphaModFix/>
          </a:blip>
          <a:srcRect/>
          <a:stretch/>
        </p:blipFill>
        <p:spPr>
          <a:xfrm>
            <a:off x="2667000" y="1295400"/>
            <a:ext cx="2451100" cy="31876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Shape 179"/>
          <p:cNvPicPr preferRelativeResize="0"/>
          <p:nvPr/>
        </p:nvPicPr>
        <p:blipFill rotWithShape="1">
          <a:blip r:embed="rId3">
            <a:alphaModFix/>
          </a:blip>
          <a:srcRect/>
          <a:stretch/>
        </p:blipFill>
        <p:spPr>
          <a:xfrm>
            <a:off x="5429250" y="-228600"/>
            <a:ext cx="3714750" cy="5657849"/>
          </a:xfrm>
          <a:prstGeom prst="rect">
            <a:avLst/>
          </a:prstGeom>
          <a:noFill/>
          <a:ln>
            <a:noFill/>
          </a:ln>
        </p:spPr>
      </p:pic>
      <p:sp>
        <p:nvSpPr>
          <p:cNvPr id="180" name="Shape 18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pic>
        <p:nvPicPr>
          <p:cNvPr id="181" name="Shape 181"/>
          <p:cNvPicPr preferRelativeResize="0"/>
          <p:nvPr/>
        </p:nvPicPr>
        <p:blipFill rotWithShape="1">
          <a:blip r:embed="rId4">
            <a:alphaModFix/>
          </a:blip>
          <a:srcRect/>
          <a:stretch/>
        </p:blipFill>
        <p:spPr>
          <a:xfrm>
            <a:off x="0" y="0"/>
            <a:ext cx="4000500" cy="5657849"/>
          </a:xfrm>
          <a:prstGeom prst="rect">
            <a:avLst/>
          </a:prstGeom>
          <a:noFill/>
          <a:ln>
            <a:noFill/>
          </a:ln>
        </p:spPr>
      </p:pic>
      <p:pic>
        <p:nvPicPr>
          <p:cNvPr id="182" name="Shape 182"/>
          <p:cNvPicPr preferRelativeResize="0">
            <a:picLocks noGrp="1"/>
          </p:cNvPicPr>
          <p:nvPr>
            <p:ph type="body" idx="1"/>
          </p:nvPr>
        </p:nvPicPr>
        <p:blipFill rotWithShape="1">
          <a:blip r:embed="rId5">
            <a:alphaModFix/>
          </a:blip>
          <a:srcRect/>
          <a:stretch/>
        </p:blipFill>
        <p:spPr>
          <a:xfrm>
            <a:off x="2667000" y="3200400"/>
            <a:ext cx="5172075" cy="385127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28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RNC 2012</a:t>
            </a:r>
          </a:p>
        </p:txBody>
      </p:sp>
      <p:pic>
        <p:nvPicPr>
          <p:cNvPr id="188" name="Shape 188"/>
          <p:cNvPicPr preferRelativeResize="0"/>
          <p:nvPr/>
        </p:nvPicPr>
        <p:blipFill rotWithShape="1">
          <a:blip r:embed="rId3">
            <a:alphaModFix/>
          </a:blip>
          <a:srcRect/>
          <a:stretch/>
        </p:blipFill>
        <p:spPr>
          <a:xfrm>
            <a:off x="0" y="609600"/>
            <a:ext cx="4203699" cy="2363786"/>
          </a:xfrm>
          <a:prstGeom prst="rect">
            <a:avLst/>
          </a:prstGeom>
          <a:noFill/>
          <a:ln>
            <a:noFill/>
          </a:ln>
        </p:spPr>
      </p:pic>
      <p:pic>
        <p:nvPicPr>
          <p:cNvPr id="189" name="Shape 189"/>
          <p:cNvPicPr preferRelativeResize="0"/>
          <p:nvPr/>
        </p:nvPicPr>
        <p:blipFill rotWithShape="1">
          <a:blip r:embed="rId4">
            <a:alphaModFix/>
          </a:blip>
          <a:srcRect/>
          <a:stretch/>
        </p:blipFill>
        <p:spPr>
          <a:xfrm>
            <a:off x="4343400" y="990600"/>
            <a:ext cx="4800600" cy="3184524"/>
          </a:xfrm>
          <a:prstGeom prst="rect">
            <a:avLst/>
          </a:prstGeom>
          <a:noFill/>
          <a:ln>
            <a:noFill/>
          </a:ln>
        </p:spPr>
      </p:pic>
      <p:pic>
        <p:nvPicPr>
          <p:cNvPr id="190" name="Shape 190"/>
          <p:cNvPicPr preferRelativeResize="0"/>
          <p:nvPr/>
        </p:nvPicPr>
        <p:blipFill rotWithShape="1">
          <a:blip r:embed="rId5">
            <a:alphaModFix/>
          </a:blip>
          <a:srcRect/>
          <a:stretch/>
        </p:blipFill>
        <p:spPr>
          <a:xfrm>
            <a:off x="1676400" y="3206750"/>
            <a:ext cx="5181600" cy="36512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sp>
        <p:nvSpPr>
          <p:cNvPr id="197" name="Shape 197"/>
          <p:cNvSpPr txBox="1">
            <a:spLocks noGrp="1"/>
          </p:cNvSpPr>
          <p:nvPr>
            <p:ph type="body" idx="1"/>
          </p:nvPr>
        </p:nvSpPr>
        <p:spPr>
          <a:xfrm>
            <a:off x="457200" y="228600"/>
            <a:ext cx="8229600" cy="4525961"/>
          </a:xfrm>
          <a:prstGeom prst="rect">
            <a:avLst/>
          </a:prstGeom>
          <a:solidFill>
            <a:schemeClr val="lt1"/>
          </a:solidFill>
          <a:ln>
            <a:noFill/>
          </a:ln>
        </p:spPr>
        <p:txBody>
          <a:bodyPr lIns="91425" tIns="45700" rIns="91425" bIns="45700" anchor="t" anchorCtr="0">
            <a:noAutofit/>
          </a:bodyPr>
          <a:lstStyle/>
          <a:p>
            <a:pPr marL="990600" marR="0" lvl="1" indent="-533400" algn="l" rtl="0">
              <a:lnSpc>
                <a:spcPct val="100000"/>
              </a:lnSpc>
              <a:spcBef>
                <a:spcPts val="0"/>
              </a:spcBef>
              <a:spcAft>
                <a:spcPts val="0"/>
              </a:spcAft>
              <a:buClr>
                <a:schemeClr val="dk1"/>
              </a:buClr>
              <a:buSzPct val="25000"/>
              <a:buFont typeface="Arial"/>
              <a:buNone/>
            </a:pPr>
            <a:r>
              <a:rPr lang="en-US" sz="2900" b="1" i="0" u="none" strike="noStrike" cap="none" baseline="0">
                <a:solidFill>
                  <a:schemeClr val="dk1"/>
                </a:solidFill>
                <a:latin typeface="Arial"/>
                <a:ea typeface="Arial"/>
                <a:cs typeface="Arial"/>
                <a:sym typeface="Arial"/>
              </a:rPr>
              <a:t>4.  General Election</a:t>
            </a:r>
            <a:r>
              <a:rPr lang="en-US" sz="2900" b="0" i="0" u="none" strike="noStrike" cap="none" baseline="0">
                <a:solidFill>
                  <a:schemeClr val="dk1"/>
                </a:solidFill>
                <a:latin typeface="Arial"/>
                <a:ea typeface="Arial"/>
                <a:cs typeface="Arial"/>
                <a:sym typeface="Arial"/>
              </a:rPr>
              <a:t>: Tuesday following the first Monday in November.  Big night where you must win those 270 electoral votes!</a:t>
            </a:r>
          </a:p>
          <a:p>
            <a:pPr marL="342900" marR="0" lvl="0" indent="-158750" algn="l" rtl="0">
              <a:spcBef>
                <a:spcPts val="580"/>
              </a:spcBef>
              <a:spcAft>
                <a:spcPts val="0"/>
              </a:spcAft>
              <a:buClr>
                <a:schemeClr val="dk1"/>
              </a:buClr>
              <a:buFont typeface="Arial"/>
              <a:buNone/>
            </a:pPr>
            <a:endParaRPr sz="2900" b="0" i="0" u="none" strike="noStrike" cap="none" baseline="0">
              <a:solidFill>
                <a:schemeClr val="dk1"/>
              </a:solidFill>
              <a:latin typeface="Arial"/>
              <a:ea typeface="Arial"/>
              <a:cs typeface="Arial"/>
              <a:sym typeface="Arial"/>
            </a:endParaRPr>
          </a:p>
        </p:txBody>
      </p:sp>
      <p:pic>
        <p:nvPicPr>
          <p:cNvPr id="198" name="Shape 198"/>
          <p:cNvPicPr preferRelativeResize="0"/>
          <p:nvPr/>
        </p:nvPicPr>
        <p:blipFill rotWithShape="1">
          <a:blip r:embed="rId3">
            <a:alphaModFix/>
          </a:blip>
          <a:srcRect/>
          <a:stretch/>
        </p:blipFill>
        <p:spPr>
          <a:xfrm>
            <a:off x="152400" y="3048000"/>
            <a:ext cx="3733800" cy="2800349"/>
          </a:xfrm>
          <a:prstGeom prst="rect">
            <a:avLst/>
          </a:prstGeom>
          <a:noFill/>
          <a:ln>
            <a:noFill/>
          </a:ln>
        </p:spPr>
      </p:pic>
      <p:pic>
        <p:nvPicPr>
          <p:cNvPr id="199" name="Shape 199"/>
          <p:cNvPicPr preferRelativeResize="0"/>
          <p:nvPr/>
        </p:nvPicPr>
        <p:blipFill rotWithShape="1">
          <a:blip r:embed="rId4">
            <a:alphaModFix/>
          </a:blip>
          <a:srcRect/>
          <a:stretch/>
        </p:blipFill>
        <p:spPr>
          <a:xfrm>
            <a:off x="4038600" y="1828800"/>
            <a:ext cx="4837111" cy="50291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Notes :</a:t>
            </a:r>
          </a:p>
        </p:txBody>
      </p:sp>
      <p:sp>
        <p:nvSpPr>
          <p:cNvPr id="205" name="Shape 205"/>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During the General Election you can vote on a “</a:t>
            </a:r>
            <a:r>
              <a:rPr lang="en-US" sz="3200" b="1" i="0" u="sng" strike="noStrike" cap="none" baseline="0">
                <a:solidFill>
                  <a:schemeClr val="dk1"/>
                </a:solidFill>
                <a:latin typeface="Arial"/>
                <a:ea typeface="Arial"/>
                <a:cs typeface="Arial"/>
                <a:sym typeface="Arial"/>
              </a:rPr>
              <a:t>split ticket</a:t>
            </a:r>
            <a:r>
              <a:rPr lang="en-US" sz="3200" b="0" i="0" u="none" strike="noStrike" cap="none" baseline="0">
                <a:solidFill>
                  <a:schemeClr val="dk1"/>
                </a:solidFill>
                <a:latin typeface="Arial"/>
                <a:ea typeface="Arial"/>
                <a:cs typeface="Arial"/>
                <a:sym typeface="Arial"/>
              </a:rPr>
              <a:t>” or a “</a:t>
            </a:r>
            <a:r>
              <a:rPr lang="en-US" sz="3200" b="1" i="0" u="sng" strike="noStrike" cap="none" baseline="0">
                <a:solidFill>
                  <a:schemeClr val="dk1"/>
                </a:solidFill>
                <a:latin typeface="Arial"/>
                <a:ea typeface="Arial"/>
                <a:cs typeface="Arial"/>
                <a:sym typeface="Arial"/>
              </a:rPr>
              <a:t>straight ticket</a:t>
            </a:r>
            <a:r>
              <a:rPr lang="en-US" sz="3200" b="0" i="0" u="none" strike="noStrike" cap="none" baseline="0">
                <a:solidFill>
                  <a:schemeClr val="dk1"/>
                </a:solidFill>
                <a:latin typeface="Arial"/>
                <a:ea typeface="Arial"/>
                <a:cs typeface="Arial"/>
                <a:sym typeface="Arial"/>
              </a:rPr>
              <a:t>”</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Split: voting for Dems and Reps.</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Straight: just voting for ONE party</a:t>
            </a:r>
          </a:p>
          <a:p>
            <a:pPr marL="342900" marR="0" lvl="0" indent="-139700" algn="l" rtl="0">
              <a:lnSpc>
                <a:spcPct val="100000"/>
              </a:lnSpc>
              <a:spcBef>
                <a:spcPts val="64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342900" marR="0" lvl="0" indent="-139700" algn="l" rtl="0">
              <a:spcBef>
                <a:spcPts val="64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sp>
        <p:nvSpPr>
          <p:cNvPr id="212" name="Shape 212"/>
          <p:cNvSpPr txBox="1">
            <a:spLocks noGrp="1"/>
          </p:cNvSpPr>
          <p:nvPr>
            <p:ph type="body" idx="1"/>
          </p:nvPr>
        </p:nvSpPr>
        <p:spPr>
          <a:xfrm>
            <a:off x="457200" y="1600200"/>
            <a:ext cx="8229600" cy="5105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If I vote a “STRAIGHT” ticket I just fill in the circle next to the party I want to vote for.</a:t>
            </a:r>
          </a:p>
          <a:p>
            <a:pPr marL="342900" marR="0" lvl="0" indent="-139700" algn="l" rtl="0">
              <a:lnSpc>
                <a:spcPct val="100000"/>
              </a:lnSpc>
              <a:spcBef>
                <a:spcPts val="64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a:p>
            <a:pPr marL="342900" marR="0" lvl="0" indent="-342900" algn="l" rtl="0">
              <a:lnSpc>
                <a:spcPct val="100000"/>
              </a:lnSpc>
              <a:spcBef>
                <a:spcPts val="64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Now everyone I voted for will be a….</a:t>
            </a:r>
          </a:p>
        </p:txBody>
      </p:sp>
      <p:pic>
        <p:nvPicPr>
          <p:cNvPr id="213" name="Shape 213"/>
          <p:cNvPicPr preferRelativeResize="0"/>
          <p:nvPr/>
        </p:nvPicPr>
        <p:blipFill rotWithShape="1">
          <a:blip r:embed="rId3">
            <a:alphaModFix/>
          </a:blip>
          <a:srcRect/>
          <a:stretch/>
        </p:blipFill>
        <p:spPr>
          <a:xfrm>
            <a:off x="1828800" y="2590800"/>
            <a:ext cx="3457574" cy="338772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sp>
        <p:nvSpPr>
          <p:cNvPr id="219" name="Shape 219"/>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If I vote a “</a:t>
            </a:r>
            <a:r>
              <a:rPr lang="en-US" sz="3200" b="1" i="0" u="none" strike="noStrike" cap="none" baseline="0">
                <a:solidFill>
                  <a:schemeClr val="dk1"/>
                </a:solidFill>
                <a:latin typeface="Arial"/>
                <a:ea typeface="Arial"/>
                <a:cs typeface="Arial"/>
                <a:sym typeface="Arial"/>
              </a:rPr>
              <a:t>split ticket”</a:t>
            </a:r>
            <a:r>
              <a:rPr lang="en-US" sz="3200" b="0" i="0" u="none" strike="noStrike" cap="none" baseline="0">
                <a:solidFill>
                  <a:schemeClr val="dk1"/>
                </a:solidFill>
                <a:latin typeface="Arial"/>
                <a:ea typeface="Arial"/>
                <a:cs typeface="Arial"/>
                <a:sym typeface="Arial"/>
              </a:rPr>
              <a:t> that means I will vote for some Democrats and some Republicans.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sp>
        <p:nvSpPr>
          <p:cNvPr id="225" name="Shape 225"/>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139700" algn="l" rtl="0">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p:txBody>
      </p:sp>
      <p:pic>
        <p:nvPicPr>
          <p:cNvPr id="226" name="Shape 226"/>
          <p:cNvPicPr preferRelativeResize="0"/>
          <p:nvPr/>
        </p:nvPicPr>
        <p:blipFill rotWithShape="1">
          <a:blip r:embed="rId3">
            <a:alphaModFix/>
          </a:blip>
          <a:srcRect/>
          <a:stretch/>
        </p:blipFill>
        <p:spPr>
          <a:xfrm>
            <a:off x="0" y="-762000"/>
            <a:ext cx="9583736" cy="16516349"/>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Answer!</a:t>
            </a:r>
          </a:p>
        </p:txBody>
      </p:sp>
      <p:sp>
        <p:nvSpPr>
          <p:cNvPr id="232" name="Shape 232"/>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200" b="1" i="0" u="none" strike="noStrike" cap="none" baseline="0">
                <a:solidFill>
                  <a:schemeClr val="dk1"/>
                </a:solidFill>
                <a:latin typeface="Arial"/>
                <a:ea typeface="Arial"/>
                <a:cs typeface="Arial"/>
                <a:sym typeface="Arial"/>
              </a:rPr>
              <a:t>Where does each party officially announce its candidate/nominee for the presidency?</a:t>
            </a:r>
          </a:p>
          <a:p>
            <a:pPr marL="342900" marR="0" lvl="0" indent="-342900" algn="l" rtl="0">
              <a:lnSpc>
                <a:spcPct val="90000"/>
              </a:lnSpc>
              <a:spcBef>
                <a:spcPts val="640"/>
              </a:spcBef>
              <a:spcAft>
                <a:spcPts val="0"/>
              </a:spcAft>
              <a:buClr>
                <a:schemeClr val="dk1"/>
              </a:buClr>
              <a:buSzPct val="100000"/>
              <a:buFont typeface="Arial"/>
              <a:buChar char="•"/>
            </a:pPr>
            <a:r>
              <a:rPr lang="en-US" sz="3200" b="1" i="0" u="none" strike="noStrike" cap="none" baseline="0">
                <a:solidFill>
                  <a:schemeClr val="dk1"/>
                </a:solidFill>
                <a:latin typeface="Arial"/>
                <a:ea typeface="Arial"/>
                <a:cs typeface="Arial"/>
                <a:sym typeface="Arial"/>
              </a:rPr>
              <a:t>What is the difference between the Primaries and the General Election?</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In the Primaries you are choosing a candidate to represent your party.  In the General Election you must pick between the 2 parties.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sp>
        <p:nvSpPr>
          <p:cNvPr id="238" name="Shape 238"/>
          <p:cNvSpPr txBox="1">
            <a:spLocks noGrp="1"/>
          </p:cNvSpPr>
          <p:nvPr>
            <p:ph type="body" idx="1"/>
          </p:nvPr>
        </p:nvSpPr>
        <p:spPr>
          <a:xfrm>
            <a:off x="-228600" y="1143000"/>
            <a:ext cx="9144000" cy="49530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2800" b="1" i="1" u="none" strike="noStrike" cap="none" baseline="0">
                <a:solidFill>
                  <a:schemeClr val="dk1"/>
                </a:solidFill>
                <a:latin typeface="Arial"/>
                <a:ea typeface="Arial"/>
                <a:cs typeface="Arial"/>
                <a:sym typeface="Arial"/>
              </a:rPr>
              <a:t>On the campaign trail…</a:t>
            </a:r>
          </a:p>
          <a:p>
            <a:pPr marL="742950" marR="0" lvl="1" indent="-285750" algn="l" rtl="0">
              <a:lnSpc>
                <a:spcPct val="90000"/>
              </a:lnSpc>
              <a:spcBef>
                <a:spcPts val="500"/>
              </a:spcBef>
              <a:spcAft>
                <a:spcPts val="0"/>
              </a:spcAft>
              <a:buClr>
                <a:schemeClr val="dk1"/>
              </a:buClr>
              <a:buSzPct val="100000"/>
              <a:buFont typeface="Arial"/>
              <a:buChar char="–"/>
            </a:pPr>
            <a:r>
              <a:rPr lang="en-US" sz="2500" b="1" i="0" u="none" strike="noStrike" cap="none" baseline="0">
                <a:solidFill>
                  <a:schemeClr val="dk1"/>
                </a:solidFill>
                <a:latin typeface="Arial"/>
                <a:ea typeface="Arial"/>
                <a:cs typeface="Arial"/>
                <a:sym typeface="Arial"/>
              </a:rPr>
              <a:t>Canvassing</a:t>
            </a:r>
            <a:r>
              <a:rPr lang="en-US" sz="2500" b="0" i="0" u="none" strike="noStrike" cap="none" baseline="0">
                <a:solidFill>
                  <a:schemeClr val="dk1"/>
                </a:solidFill>
                <a:latin typeface="Arial"/>
                <a:ea typeface="Arial"/>
                <a:cs typeface="Arial"/>
                <a:sym typeface="Arial"/>
              </a:rPr>
              <a:t>:  where supporters go out and knock on doors and get people to vote.</a:t>
            </a:r>
          </a:p>
          <a:p>
            <a:pPr marL="742950" marR="0" lvl="1" indent="-285750" algn="l" rtl="0">
              <a:lnSpc>
                <a:spcPct val="90000"/>
              </a:lnSpc>
              <a:spcBef>
                <a:spcPts val="500"/>
              </a:spcBef>
              <a:spcAft>
                <a:spcPts val="0"/>
              </a:spcAft>
              <a:buClr>
                <a:schemeClr val="dk1"/>
              </a:buClr>
              <a:buSzPct val="100000"/>
              <a:buFont typeface="Arial"/>
              <a:buChar char="–"/>
            </a:pPr>
            <a:r>
              <a:rPr lang="en-US" sz="2500" b="1" i="0" u="none" strike="noStrike" cap="none" baseline="0">
                <a:solidFill>
                  <a:schemeClr val="dk1"/>
                </a:solidFill>
                <a:latin typeface="Arial"/>
                <a:ea typeface="Arial"/>
                <a:cs typeface="Arial"/>
                <a:sym typeface="Arial"/>
              </a:rPr>
              <a:t>Mass Media</a:t>
            </a:r>
            <a:r>
              <a:rPr lang="en-US" sz="2500" b="0" i="0" u="none" strike="noStrike" cap="none" baseline="0">
                <a:solidFill>
                  <a:schemeClr val="dk1"/>
                </a:solidFill>
                <a:latin typeface="Arial"/>
                <a:ea typeface="Arial"/>
                <a:cs typeface="Arial"/>
                <a:sym typeface="Arial"/>
              </a:rPr>
              <a:t>: (example: TV commercials)  reach the most people and can do good or bad.</a:t>
            </a:r>
          </a:p>
          <a:p>
            <a:pPr marL="742950" marR="0" lvl="1" indent="-285750" algn="l" rtl="0">
              <a:lnSpc>
                <a:spcPct val="90000"/>
              </a:lnSpc>
              <a:spcBef>
                <a:spcPts val="500"/>
              </a:spcBef>
              <a:spcAft>
                <a:spcPts val="0"/>
              </a:spcAft>
              <a:buClr>
                <a:schemeClr val="dk1"/>
              </a:buClr>
              <a:buSzPct val="100000"/>
              <a:buFont typeface="Arial"/>
              <a:buChar char="–"/>
            </a:pPr>
            <a:r>
              <a:rPr lang="en-US" sz="2500" b="1" i="0" u="none" strike="noStrike" cap="none" baseline="0">
                <a:solidFill>
                  <a:schemeClr val="dk1"/>
                </a:solidFill>
                <a:latin typeface="Arial"/>
                <a:ea typeface="Arial"/>
                <a:cs typeface="Arial"/>
                <a:sym typeface="Arial"/>
              </a:rPr>
              <a:t>Retail Politics</a:t>
            </a:r>
            <a:r>
              <a:rPr lang="en-US" sz="2500" b="0" i="0" u="none" strike="noStrike" cap="none" baseline="0">
                <a:solidFill>
                  <a:schemeClr val="dk1"/>
                </a:solidFill>
                <a:latin typeface="Arial"/>
                <a:ea typeface="Arial"/>
                <a:cs typeface="Arial"/>
                <a:sym typeface="Arial"/>
              </a:rPr>
              <a:t>: REALLY meeting the voters and selling yourself.</a:t>
            </a:r>
          </a:p>
          <a:p>
            <a:pPr marL="742950" marR="0" lvl="1" indent="-285750" algn="l" rtl="0">
              <a:lnSpc>
                <a:spcPct val="90000"/>
              </a:lnSpc>
              <a:spcBef>
                <a:spcPts val="500"/>
              </a:spcBef>
              <a:spcAft>
                <a:spcPts val="0"/>
              </a:spcAft>
              <a:buClr>
                <a:schemeClr val="dk1"/>
              </a:buClr>
              <a:buSzPct val="100000"/>
              <a:buFont typeface="Arial"/>
              <a:buChar char="–"/>
            </a:pPr>
            <a:r>
              <a:rPr lang="en-US" sz="2500" b="1" i="0" u="none" strike="noStrike" cap="none" baseline="0">
                <a:solidFill>
                  <a:schemeClr val="dk1"/>
                </a:solidFill>
                <a:latin typeface="Arial"/>
                <a:ea typeface="Arial"/>
                <a:cs typeface="Arial"/>
                <a:sym typeface="Arial"/>
              </a:rPr>
              <a:t>Polls</a:t>
            </a:r>
            <a:r>
              <a:rPr lang="en-US" sz="2500" b="0" i="0" u="none" strike="noStrike" cap="none" baseline="0">
                <a:solidFill>
                  <a:schemeClr val="dk1"/>
                </a:solidFill>
                <a:latin typeface="Arial"/>
                <a:ea typeface="Arial"/>
                <a:cs typeface="Arial"/>
                <a:sym typeface="Arial"/>
              </a:rPr>
              <a:t>: determine where candidates campaign.</a:t>
            </a:r>
          </a:p>
          <a:p>
            <a:pPr marL="742950" marR="0" lvl="1" indent="-285750" algn="l" rtl="0">
              <a:lnSpc>
                <a:spcPct val="90000"/>
              </a:lnSpc>
              <a:spcBef>
                <a:spcPts val="500"/>
              </a:spcBef>
              <a:spcAft>
                <a:spcPts val="0"/>
              </a:spcAft>
              <a:buClr>
                <a:schemeClr val="dk1"/>
              </a:buClr>
              <a:buSzPct val="100000"/>
              <a:buFont typeface="Arial"/>
              <a:buChar char="–"/>
            </a:pPr>
            <a:r>
              <a:rPr lang="en-US" sz="2500" b="1" i="0" u="none" strike="noStrike" cap="none" baseline="0">
                <a:solidFill>
                  <a:schemeClr val="dk1"/>
                </a:solidFill>
                <a:latin typeface="Arial"/>
                <a:ea typeface="Arial"/>
                <a:cs typeface="Arial"/>
                <a:sym typeface="Arial"/>
              </a:rPr>
              <a:t>Debates</a:t>
            </a:r>
            <a:r>
              <a:rPr lang="en-US" sz="2500" b="0" i="0" u="none" strike="noStrike" cap="none" baseline="0">
                <a:solidFill>
                  <a:schemeClr val="dk1"/>
                </a:solidFill>
                <a:latin typeface="Arial"/>
                <a:ea typeface="Arial"/>
                <a:cs typeface="Arial"/>
                <a:sym typeface="Arial"/>
              </a:rPr>
              <a:t>: a chance to meet opponent face to face and argue the issues.</a:t>
            </a:r>
          </a:p>
          <a:p>
            <a:pPr marL="342900" marR="0" lvl="0" indent="-184150" algn="l" rtl="0">
              <a:spcBef>
                <a:spcPts val="500"/>
              </a:spcBef>
              <a:spcAft>
                <a:spcPts val="0"/>
              </a:spcAft>
              <a:buClr>
                <a:schemeClr val="dk1"/>
              </a:buClr>
              <a:buFont typeface="Arial"/>
              <a:buNone/>
            </a:pPr>
            <a:endParaRPr sz="25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Notes </a:t>
            </a:r>
          </a:p>
        </p:txBody>
      </p:sp>
      <p:sp>
        <p:nvSpPr>
          <p:cNvPr id="112" name="Shape 112"/>
          <p:cNvSpPr txBox="1">
            <a:spLocks noGrp="1"/>
          </p:cNvSpPr>
          <p:nvPr>
            <p:ph type="body" idx="1"/>
          </p:nvPr>
        </p:nvSpPr>
        <p:spPr>
          <a:xfrm>
            <a:off x="228600" y="1066800"/>
            <a:ext cx="8686800" cy="4530724"/>
          </a:xfrm>
          <a:prstGeom prst="rect">
            <a:avLst/>
          </a:prstGeom>
          <a:noFill/>
          <a:ln>
            <a:noFill/>
          </a:ln>
        </p:spPr>
        <p:txBody>
          <a:bodyPr lIns="91425" tIns="45700" rIns="91425" bIns="45700" anchor="t" anchorCtr="0">
            <a:noAutofit/>
          </a:bodyPr>
          <a:lstStyle/>
          <a:p>
            <a:pPr marL="609600" marR="0" lvl="0" indent="-609600" algn="l" rtl="0">
              <a:lnSpc>
                <a:spcPct val="90000"/>
              </a:lnSpc>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4-STEP PATH TO THE PRESIDENCY:</a:t>
            </a:r>
          </a:p>
          <a:p>
            <a:pPr marL="971550" marR="0" lvl="1" indent="-514350" algn="l" rtl="0">
              <a:lnSpc>
                <a:spcPct val="90000"/>
              </a:lnSpc>
              <a:spcBef>
                <a:spcPts val="500"/>
              </a:spcBef>
              <a:spcAft>
                <a:spcPts val="0"/>
              </a:spcAft>
              <a:buClr>
                <a:schemeClr val="dk1"/>
              </a:buClr>
              <a:buSzPct val="100000"/>
              <a:buFont typeface="Arial"/>
              <a:buAutoNum type="arabicPeriod"/>
            </a:pPr>
            <a:r>
              <a:rPr lang="en-US" sz="2500" b="1" i="0" u="none" strike="noStrike" cap="none" baseline="0">
                <a:solidFill>
                  <a:schemeClr val="dk1"/>
                </a:solidFill>
                <a:latin typeface="Arial"/>
                <a:ea typeface="Arial"/>
                <a:cs typeface="Arial"/>
                <a:sym typeface="Arial"/>
              </a:rPr>
              <a:t>Announce candidacy</a:t>
            </a:r>
            <a:r>
              <a:rPr lang="en-US" sz="2500" b="0" i="0" u="none" strike="noStrike" cap="none" baseline="0">
                <a:solidFill>
                  <a:schemeClr val="dk1"/>
                </a:solidFill>
                <a:latin typeface="Arial"/>
                <a:ea typeface="Arial"/>
                <a:cs typeface="Arial"/>
                <a:sym typeface="Arial"/>
              </a:rPr>
              <a:t>: make it public that you are running and begin to build name recognition.</a:t>
            </a:r>
          </a:p>
          <a:p>
            <a:pPr marL="342900" marR="0" lvl="0" indent="-184150" algn="l" rtl="0">
              <a:spcBef>
                <a:spcPts val="500"/>
              </a:spcBef>
              <a:spcAft>
                <a:spcPts val="0"/>
              </a:spcAft>
              <a:buClr>
                <a:schemeClr val="dk1"/>
              </a:buClr>
              <a:buFont typeface="Arial"/>
              <a:buNone/>
            </a:pPr>
            <a:endParaRPr sz="2500" b="0" i="0" u="none" strike="noStrike" cap="none" baseline="0">
              <a:solidFill>
                <a:schemeClr val="dk1"/>
              </a:solidFill>
              <a:latin typeface="Arial"/>
              <a:ea typeface="Arial"/>
              <a:cs typeface="Arial"/>
              <a:sym typeface="Arial"/>
            </a:endParaRPr>
          </a:p>
        </p:txBody>
      </p:sp>
      <p:pic>
        <p:nvPicPr>
          <p:cNvPr id="113" name="Shape 113"/>
          <p:cNvPicPr preferRelativeResize="0"/>
          <p:nvPr/>
        </p:nvPicPr>
        <p:blipFill rotWithShape="1">
          <a:blip r:embed="rId3">
            <a:alphaModFix/>
          </a:blip>
          <a:srcRect/>
          <a:stretch/>
        </p:blipFill>
        <p:spPr>
          <a:xfrm>
            <a:off x="1828800" y="2438400"/>
            <a:ext cx="2924175" cy="4048125"/>
          </a:xfrm>
          <a:prstGeom prst="rect">
            <a:avLst/>
          </a:prstGeom>
          <a:noFill/>
          <a:ln>
            <a:noFill/>
          </a:ln>
        </p:spPr>
      </p:pic>
      <p:sp>
        <p:nvSpPr>
          <p:cNvPr id="114" name="Shape 114"/>
          <p:cNvSpPr txBox="1"/>
          <p:nvPr/>
        </p:nvSpPr>
        <p:spPr>
          <a:xfrm>
            <a:off x="5105400" y="2743200"/>
            <a:ext cx="3352799" cy="3335336"/>
          </a:xfrm>
          <a:prstGeom prst="rect">
            <a:avLst/>
          </a:prstGeom>
          <a:solidFill>
            <a:srgbClr val="FFFF99"/>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President Obama announced his candidacy in his home state of Illinois, where Abraham Lincoln made a famous speech about ending slavery.</a:t>
            </a:r>
          </a:p>
          <a:p>
            <a:pPr marL="0" marR="0" lvl="0" indent="0" algn="l" rtl="0">
              <a:lnSpc>
                <a:spcPct val="100000"/>
              </a:lnSpc>
              <a:spcBef>
                <a:spcPts val="900"/>
              </a:spcBef>
              <a:spcAft>
                <a:spcPts val="0"/>
              </a:spcAft>
              <a:buClr>
                <a:schemeClr val="dk1"/>
              </a:buClr>
              <a:buSzPct val="25000"/>
              <a:buFont typeface="Arial"/>
              <a:buNone/>
            </a:pPr>
            <a:r>
              <a:rPr lang="en-US" sz="1800" b="1" i="1" u="none" strike="noStrike" cap="none" baseline="0">
                <a:solidFill>
                  <a:schemeClr val="dk1"/>
                </a:solidFill>
                <a:latin typeface="Arial"/>
                <a:ea typeface="Arial"/>
                <a:cs typeface="Arial"/>
                <a:sym typeface="Arial"/>
              </a:rPr>
              <a:t>Where would you announce your campaign?</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Retail politics:  Sell Yourself!</a:t>
            </a:r>
          </a:p>
        </p:txBody>
      </p:sp>
      <p:pic>
        <p:nvPicPr>
          <p:cNvPr id="245" name="Shape 245"/>
          <p:cNvPicPr preferRelativeResize="0"/>
          <p:nvPr/>
        </p:nvPicPr>
        <p:blipFill rotWithShape="1">
          <a:blip r:embed="rId3">
            <a:alphaModFix/>
          </a:blip>
          <a:srcRect/>
          <a:stretch/>
        </p:blipFill>
        <p:spPr>
          <a:xfrm>
            <a:off x="0" y="1066800"/>
            <a:ext cx="5657849" cy="3771900"/>
          </a:xfrm>
          <a:prstGeom prst="rect">
            <a:avLst/>
          </a:prstGeom>
          <a:noFill/>
          <a:ln>
            <a:noFill/>
          </a:ln>
        </p:spPr>
      </p:pic>
      <p:pic>
        <p:nvPicPr>
          <p:cNvPr id="246" name="Shape 246"/>
          <p:cNvPicPr preferRelativeResize="0"/>
          <p:nvPr/>
        </p:nvPicPr>
        <p:blipFill rotWithShape="1">
          <a:blip r:embed="rId4">
            <a:alphaModFix/>
          </a:blip>
          <a:srcRect/>
          <a:stretch/>
        </p:blipFill>
        <p:spPr>
          <a:xfrm>
            <a:off x="3486150" y="3086100"/>
            <a:ext cx="5657849" cy="3771900"/>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Use your plain folks appeal!</a:t>
            </a:r>
          </a:p>
        </p:txBody>
      </p:sp>
      <p:pic>
        <p:nvPicPr>
          <p:cNvPr id="252" name="Shape 252"/>
          <p:cNvPicPr preferRelativeResize="0"/>
          <p:nvPr/>
        </p:nvPicPr>
        <p:blipFill rotWithShape="1">
          <a:blip r:embed="rId3">
            <a:alphaModFix/>
          </a:blip>
          <a:srcRect/>
          <a:stretch/>
        </p:blipFill>
        <p:spPr>
          <a:xfrm>
            <a:off x="0" y="1066800"/>
            <a:ext cx="5657849" cy="3933825"/>
          </a:xfrm>
          <a:prstGeom prst="rect">
            <a:avLst/>
          </a:prstGeom>
          <a:noFill/>
          <a:ln>
            <a:noFill/>
          </a:ln>
        </p:spPr>
      </p:pic>
      <p:pic>
        <p:nvPicPr>
          <p:cNvPr id="253" name="Shape 253"/>
          <p:cNvPicPr preferRelativeResize="0"/>
          <p:nvPr/>
        </p:nvPicPr>
        <p:blipFill rotWithShape="1">
          <a:blip r:embed="rId4">
            <a:alphaModFix/>
          </a:blip>
          <a:srcRect/>
          <a:stretch/>
        </p:blipFill>
        <p:spPr>
          <a:xfrm>
            <a:off x="3276600" y="2895600"/>
            <a:ext cx="5657849" cy="377190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baseline="0">
                <a:solidFill>
                  <a:schemeClr val="dk2"/>
                </a:solidFill>
                <a:latin typeface="Arial"/>
                <a:ea typeface="Arial"/>
                <a:cs typeface="Arial"/>
                <a:sym typeface="Arial"/>
              </a:rPr>
              <a:t>You’ll need a plane to get to all 50 states!</a:t>
            </a:r>
          </a:p>
        </p:txBody>
      </p:sp>
      <p:sp>
        <p:nvSpPr>
          <p:cNvPr id="259" name="Shape 259"/>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139700" algn="l" rtl="0">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p:txBody>
      </p:sp>
      <p:pic>
        <p:nvPicPr>
          <p:cNvPr id="260" name="Shape 260"/>
          <p:cNvPicPr preferRelativeResize="0"/>
          <p:nvPr/>
        </p:nvPicPr>
        <p:blipFill rotWithShape="1">
          <a:blip r:embed="rId3">
            <a:alphaModFix/>
          </a:blip>
          <a:srcRect/>
          <a:stretch/>
        </p:blipFill>
        <p:spPr>
          <a:xfrm>
            <a:off x="457200" y="1524000"/>
            <a:ext cx="5657849" cy="411480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You’ll also need protection</a:t>
            </a:r>
          </a:p>
        </p:txBody>
      </p:sp>
      <p:pic>
        <p:nvPicPr>
          <p:cNvPr id="266" name="Shape 266"/>
          <p:cNvPicPr preferRelativeResize="0"/>
          <p:nvPr/>
        </p:nvPicPr>
        <p:blipFill rotWithShape="1">
          <a:blip r:embed="rId3">
            <a:alphaModFix/>
          </a:blip>
          <a:srcRect/>
          <a:stretch/>
        </p:blipFill>
        <p:spPr>
          <a:xfrm>
            <a:off x="1676400" y="2286000"/>
            <a:ext cx="5657849" cy="3771900"/>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baseline="0">
                <a:solidFill>
                  <a:schemeClr val="dk2"/>
                </a:solidFill>
                <a:latin typeface="Arial"/>
                <a:ea typeface="Arial"/>
                <a:cs typeface="Arial"/>
                <a:sym typeface="Arial"/>
              </a:rPr>
              <a:t>Debates: held during primaries and during the general election</a:t>
            </a:r>
          </a:p>
        </p:txBody>
      </p:sp>
      <p:pic>
        <p:nvPicPr>
          <p:cNvPr id="272" name="Shape 272"/>
          <p:cNvPicPr preferRelativeResize="0"/>
          <p:nvPr/>
        </p:nvPicPr>
        <p:blipFill rotWithShape="1">
          <a:blip r:embed="rId3">
            <a:alphaModFix/>
          </a:blip>
          <a:srcRect/>
          <a:stretch/>
        </p:blipFill>
        <p:spPr>
          <a:xfrm>
            <a:off x="304800" y="1752600"/>
            <a:ext cx="5700711" cy="4491037"/>
          </a:xfrm>
          <a:prstGeom prst="rect">
            <a:avLst/>
          </a:prstGeom>
          <a:noFill/>
          <a:ln>
            <a:noFill/>
          </a:ln>
        </p:spPr>
      </p:pic>
      <p:sp>
        <p:nvSpPr>
          <p:cNvPr id="273" name="Shape 273"/>
          <p:cNvSpPr txBox="1"/>
          <p:nvPr/>
        </p:nvSpPr>
        <p:spPr>
          <a:xfrm>
            <a:off x="6324600" y="1676400"/>
            <a:ext cx="2438399" cy="4605337"/>
          </a:xfrm>
          <a:prstGeom prst="rect">
            <a:avLst/>
          </a:prstGeom>
          <a:noFill/>
          <a:ln w="28575"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What political party are both of these candidates from?</a:t>
            </a:r>
          </a:p>
          <a:p>
            <a:pPr marL="0" marR="0" lvl="0" indent="0" algn="l" rtl="0">
              <a:lnSpc>
                <a:spcPct val="100000"/>
              </a:lnSpc>
              <a:spcBef>
                <a:spcPts val="140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So was this debate during the primaries or the general election?</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0" y="-3048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General Election Debates</a:t>
            </a:r>
          </a:p>
        </p:txBody>
      </p:sp>
      <p:sp>
        <p:nvSpPr>
          <p:cNvPr id="280" name="Shape 280"/>
          <p:cNvSpPr txBox="1"/>
          <p:nvPr/>
        </p:nvSpPr>
        <p:spPr>
          <a:xfrm>
            <a:off x="6096000" y="3657600"/>
            <a:ext cx="2819400" cy="20415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3200" b="0" i="0" u="none" strike="noStrike" cap="none" baseline="0">
                <a:solidFill>
                  <a:schemeClr val="dk1"/>
                </a:solidFill>
                <a:latin typeface="Arial"/>
                <a:ea typeface="Arial"/>
                <a:cs typeface="Arial"/>
                <a:sym typeface="Arial"/>
              </a:rPr>
              <a:t>What political parties are represented here?</a:t>
            </a:r>
          </a:p>
        </p:txBody>
      </p:sp>
      <p:pic>
        <p:nvPicPr>
          <p:cNvPr id="281" name="Shape 281"/>
          <p:cNvPicPr preferRelativeResize="0"/>
          <p:nvPr/>
        </p:nvPicPr>
        <p:blipFill rotWithShape="1">
          <a:blip r:embed="rId3">
            <a:alphaModFix/>
          </a:blip>
          <a:srcRect/>
          <a:stretch/>
        </p:blipFill>
        <p:spPr>
          <a:xfrm>
            <a:off x="1981200" y="3276600"/>
            <a:ext cx="4190999" cy="3141662"/>
          </a:xfrm>
          <a:prstGeom prst="rect">
            <a:avLst/>
          </a:prstGeom>
          <a:noFill/>
          <a:ln>
            <a:noFill/>
          </a:ln>
        </p:spPr>
      </p:pic>
      <p:pic>
        <p:nvPicPr>
          <p:cNvPr id="282" name="Shape 282"/>
          <p:cNvPicPr preferRelativeResize="0"/>
          <p:nvPr/>
        </p:nvPicPr>
        <p:blipFill rotWithShape="1">
          <a:blip r:embed="rId4">
            <a:alphaModFix/>
          </a:blip>
          <a:srcRect/>
          <a:stretch/>
        </p:blipFill>
        <p:spPr>
          <a:xfrm>
            <a:off x="4953000" y="685800"/>
            <a:ext cx="3505200" cy="2333625"/>
          </a:xfrm>
          <a:prstGeom prst="rect">
            <a:avLst/>
          </a:prstGeom>
          <a:noFill/>
          <a:ln>
            <a:noFill/>
          </a:ln>
        </p:spPr>
      </p:pic>
      <p:pic>
        <p:nvPicPr>
          <p:cNvPr id="283" name="Shape 283"/>
          <p:cNvPicPr preferRelativeResize="0"/>
          <p:nvPr/>
        </p:nvPicPr>
        <p:blipFill rotWithShape="1">
          <a:blip r:embed="rId5">
            <a:alphaModFix/>
          </a:blip>
          <a:srcRect/>
          <a:stretch/>
        </p:blipFill>
        <p:spPr>
          <a:xfrm>
            <a:off x="381000" y="838200"/>
            <a:ext cx="4267199" cy="3028949"/>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0" y="0"/>
            <a:ext cx="8229600" cy="4525961"/>
          </a:xfrm>
          <a:prstGeom prst="rect">
            <a:avLst/>
          </a:prstGeom>
          <a:noFill/>
          <a:ln>
            <a:noFill/>
          </a:ln>
        </p:spPr>
        <p:txBody>
          <a:bodyPr lIns="91425" tIns="45700" rIns="91425" bIns="45700" anchor="t" anchorCtr="0">
            <a:noAutofit/>
          </a:bodyPr>
          <a:lstStyle/>
          <a:p>
            <a:pPr marL="457200" marR="0" lvl="0" indent="0" algn="l" rtl="0">
              <a:lnSpc>
                <a:spcPct val="100000"/>
              </a:lnSpc>
              <a:spcBef>
                <a:spcPts val="0"/>
              </a:spcBef>
              <a:spcAft>
                <a:spcPts val="0"/>
              </a:spcAft>
              <a:buNone/>
            </a:pPr>
            <a:endParaRPr sz="2900" b="1" dirty="0">
              <a:solidFill>
                <a:schemeClr val="dk1"/>
              </a:solidFill>
            </a:endParaRPr>
          </a:p>
          <a:p>
            <a:pPr marL="742950" marR="0" lvl="1" indent="-285750" algn="l" rtl="0">
              <a:lnSpc>
                <a:spcPct val="100000"/>
              </a:lnSpc>
              <a:spcBef>
                <a:spcPts val="0"/>
              </a:spcBef>
              <a:spcAft>
                <a:spcPts val="0"/>
              </a:spcAft>
              <a:buClr>
                <a:schemeClr val="dk1"/>
              </a:buClr>
              <a:buSzPct val="100000"/>
              <a:buFont typeface="Arial"/>
              <a:buChar char="–"/>
            </a:pPr>
            <a:r>
              <a:rPr lang="en-US" sz="2900" b="1" i="0" u="none" strike="noStrike" cap="none" baseline="0" dirty="0">
                <a:solidFill>
                  <a:schemeClr val="dk1"/>
                </a:solidFill>
                <a:latin typeface="Arial"/>
                <a:ea typeface="Arial"/>
                <a:cs typeface="Arial"/>
                <a:sym typeface="Arial"/>
              </a:rPr>
              <a:t>Political Action Committee</a:t>
            </a:r>
            <a:r>
              <a:rPr lang="en-US" sz="2900" b="0" i="0" u="none" strike="noStrike" cap="none" baseline="0" dirty="0">
                <a:solidFill>
                  <a:schemeClr val="dk1"/>
                </a:solidFill>
                <a:latin typeface="Arial"/>
                <a:ea typeface="Arial"/>
                <a:cs typeface="Arial"/>
                <a:sym typeface="Arial"/>
              </a:rPr>
              <a:t> (PAC): raise $$ for candidates.  Can be set up by the party or by business or special interests.</a:t>
            </a:r>
          </a:p>
          <a:p>
            <a:pPr marL="742950" marR="0" lvl="1" indent="-285750" algn="l" rtl="0">
              <a:lnSpc>
                <a:spcPct val="100000"/>
              </a:lnSpc>
              <a:spcBef>
                <a:spcPts val="580"/>
              </a:spcBef>
              <a:spcAft>
                <a:spcPts val="0"/>
              </a:spcAft>
              <a:buClr>
                <a:schemeClr val="dk1"/>
              </a:buClr>
              <a:buSzPct val="100000"/>
              <a:buFont typeface="Arial"/>
              <a:buChar char="–"/>
            </a:pPr>
            <a:r>
              <a:rPr lang="en-US" sz="2900" b="1" i="0" u="none" strike="noStrike" cap="none" baseline="0" dirty="0">
                <a:solidFill>
                  <a:schemeClr val="dk1"/>
                </a:solidFill>
                <a:latin typeface="Arial"/>
                <a:ea typeface="Arial"/>
                <a:cs typeface="Arial"/>
                <a:sym typeface="Arial"/>
              </a:rPr>
              <a:t>Special Interest groups</a:t>
            </a:r>
            <a:r>
              <a:rPr lang="en-US" sz="2900" b="0" i="0" u="none" strike="noStrike" cap="none" baseline="0" dirty="0">
                <a:solidFill>
                  <a:schemeClr val="dk1"/>
                </a:solidFill>
                <a:latin typeface="Arial"/>
                <a:ea typeface="Arial"/>
                <a:cs typeface="Arial"/>
                <a:sym typeface="Arial"/>
              </a:rPr>
              <a:t>:  Ex=labor unions, religious groups, pro-life groups, pro-environment, pro-guns etc.  Raise money &amp; support for candidates who support their issues.</a:t>
            </a:r>
          </a:p>
          <a:p>
            <a:pPr marL="342900" marR="0" lvl="0" indent="-158750" algn="l" rtl="0">
              <a:spcBef>
                <a:spcPts val="580"/>
              </a:spcBef>
              <a:spcAft>
                <a:spcPts val="0"/>
              </a:spcAft>
              <a:buClr>
                <a:schemeClr val="dk1"/>
              </a:buClr>
              <a:buFont typeface="Arial"/>
              <a:buNone/>
            </a:pPr>
            <a:endParaRPr sz="2900" b="0" i="0" u="none" strike="noStrike" cap="none" baseline="0" dirty="0">
              <a:solidFill>
                <a:schemeClr val="dk1"/>
              </a:solidFill>
              <a:latin typeface="Arial"/>
              <a:ea typeface="Arial"/>
              <a:cs typeface="Arial"/>
              <a:sym typeface="Arial"/>
            </a:endParaRPr>
          </a:p>
        </p:txBody>
      </p:sp>
      <p:pic>
        <p:nvPicPr>
          <p:cNvPr id="289" name="Shape 289"/>
          <p:cNvPicPr preferRelativeResize="0"/>
          <p:nvPr/>
        </p:nvPicPr>
        <p:blipFill rotWithShape="1">
          <a:blip r:embed="rId3">
            <a:alphaModFix/>
          </a:blip>
          <a:srcRect/>
          <a:stretch/>
        </p:blipFill>
        <p:spPr>
          <a:xfrm>
            <a:off x="5748419" y="4525950"/>
            <a:ext cx="3109199" cy="2331900"/>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b="1" dirty="0" smtClean="0">
                <a:ln w="22225">
                  <a:solidFill>
                    <a:schemeClr val="accent2"/>
                  </a:solidFill>
                  <a:prstDash val="solid"/>
                </a:ln>
                <a:solidFill>
                  <a:schemeClr val="accent2">
                    <a:lumMod val="40000"/>
                    <a:lumOff val="60000"/>
                  </a:schemeClr>
                </a:solidFill>
              </a:rPr>
              <a:t>Electoral College</a:t>
            </a:r>
            <a:endParaRPr lang="en-US" sz="9600" b="1" dirty="0">
              <a:ln w="22225">
                <a:solidFill>
                  <a:schemeClr val="accent2"/>
                </a:solidFill>
                <a:prstDash val="solid"/>
              </a:ln>
              <a:solidFill>
                <a:schemeClr val="accent2">
                  <a:lumMod val="40000"/>
                  <a:lumOff val="60000"/>
                </a:schemeClr>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4671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381000" y="0"/>
            <a:ext cx="8229600" cy="838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sp>
        <p:nvSpPr>
          <p:cNvPr id="295" name="Shape 295"/>
          <p:cNvSpPr txBox="1">
            <a:spLocks noGrp="1"/>
          </p:cNvSpPr>
          <p:nvPr>
            <p:ph type="body" idx="1"/>
          </p:nvPr>
        </p:nvSpPr>
        <p:spPr>
          <a:xfrm>
            <a:off x="0" y="457200"/>
            <a:ext cx="9144000" cy="64007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1" i="0" u="none" strike="noStrike" cap="none" baseline="0">
                <a:solidFill>
                  <a:schemeClr val="dk1"/>
                </a:solidFill>
                <a:latin typeface="Arial"/>
                <a:ea typeface="Arial"/>
                <a:cs typeface="Arial"/>
                <a:sym typeface="Arial"/>
              </a:rPr>
              <a:t>How we elect the president (Article II): </a:t>
            </a:r>
          </a:p>
          <a:p>
            <a:pPr marL="742950" marR="0" lvl="1" indent="-285750" algn="l" rtl="0">
              <a:lnSpc>
                <a:spcPct val="100000"/>
              </a:lnSpc>
              <a:spcBef>
                <a:spcPts val="560"/>
              </a:spcBef>
              <a:spcAft>
                <a:spcPts val="0"/>
              </a:spcAft>
              <a:buClr>
                <a:schemeClr val="dk1"/>
              </a:buClr>
              <a:buSzPct val="100000"/>
              <a:buFont typeface="Arial"/>
              <a:buChar char="–"/>
            </a:pPr>
            <a:r>
              <a:rPr lang="en-US" sz="2800" b="1" i="0" u="none" strike="noStrike" cap="none" baseline="0">
                <a:solidFill>
                  <a:schemeClr val="dk1"/>
                </a:solidFill>
                <a:latin typeface="Arial"/>
                <a:ea typeface="Arial"/>
                <a:cs typeface="Arial"/>
                <a:sym typeface="Arial"/>
              </a:rPr>
              <a:t>Electoral College: </a:t>
            </a:r>
            <a:r>
              <a:rPr lang="en-US" sz="2800" b="0" i="0" u="none" strike="noStrike" cap="none" baseline="0">
                <a:solidFill>
                  <a:schemeClr val="dk1"/>
                </a:solidFill>
                <a:latin typeface="Arial"/>
                <a:ea typeface="Arial"/>
                <a:cs typeface="Arial"/>
                <a:sym typeface="Arial"/>
              </a:rPr>
              <a:t>This body is used to elect the Pres/V.P.  </a:t>
            </a:r>
          </a:p>
          <a:p>
            <a:pPr marL="1143000" marR="0" lvl="2" indent="-228600" algn="l" rtl="0">
              <a:lnSpc>
                <a:spcPct val="100000"/>
              </a:lnSpc>
              <a:spcBef>
                <a:spcPts val="480"/>
              </a:spcBef>
              <a:spcAft>
                <a:spcPts val="0"/>
              </a:spcAft>
              <a:buClr>
                <a:schemeClr val="dk1"/>
              </a:buClr>
              <a:buSzPct val="100000"/>
              <a:buFont typeface="Arial"/>
              <a:buChar char="•"/>
            </a:pPr>
            <a:r>
              <a:rPr lang="en-US" sz="2400" b="1" i="0" u="none" strike="noStrike" cap="none" baseline="0">
                <a:solidFill>
                  <a:schemeClr val="dk1"/>
                </a:solidFill>
                <a:latin typeface="Arial"/>
                <a:ea typeface="Arial"/>
                <a:cs typeface="Arial"/>
                <a:sym typeface="Arial"/>
              </a:rPr>
              <a:t>Each state gets the # of representatives + # of Senators.</a:t>
            </a:r>
          </a:p>
          <a:p>
            <a:pPr marL="1600200" marR="0" lvl="3" indent="-228600" algn="l" rtl="0">
              <a:lnSpc>
                <a:spcPct val="100000"/>
              </a:lnSpc>
              <a:spcBef>
                <a:spcPts val="400"/>
              </a:spcBef>
              <a:spcAft>
                <a:spcPts val="0"/>
              </a:spcAft>
              <a:buClr>
                <a:schemeClr val="dk1"/>
              </a:buClr>
              <a:buSzPct val="100000"/>
              <a:buFont typeface="Arial"/>
              <a:buChar char="–"/>
            </a:pPr>
            <a:r>
              <a:rPr lang="en-US" sz="2000" b="1" i="0" u="none" strike="noStrike" cap="none" baseline="0">
                <a:solidFill>
                  <a:schemeClr val="dk1"/>
                </a:solidFill>
                <a:latin typeface="Arial"/>
                <a:ea typeface="Arial"/>
                <a:cs typeface="Arial"/>
                <a:sym typeface="Arial"/>
              </a:rPr>
              <a:t>13 NC representatives + 2 NC Senators = 15 Electoral Votes</a:t>
            </a:r>
          </a:p>
          <a:p>
            <a:pPr marL="1143000" marR="0" lvl="2" indent="-228600" algn="l" rtl="0">
              <a:lnSpc>
                <a:spcPct val="100000"/>
              </a:lnSpc>
              <a:spcBef>
                <a:spcPts val="480"/>
              </a:spcBef>
              <a:spcAft>
                <a:spcPts val="0"/>
              </a:spcAft>
              <a:buClr>
                <a:schemeClr val="dk1"/>
              </a:buClr>
              <a:buSzPct val="100000"/>
              <a:buFont typeface="Arial"/>
              <a:buChar char="•"/>
            </a:pPr>
            <a:r>
              <a:rPr lang="en-US" sz="2400" b="1" i="0" u="sng" strike="noStrike" cap="none" baseline="0">
                <a:solidFill>
                  <a:schemeClr val="dk1"/>
                </a:solidFill>
                <a:latin typeface="Arial"/>
                <a:ea typeface="Arial"/>
                <a:cs typeface="Arial"/>
                <a:sym typeface="Arial"/>
              </a:rPr>
              <a:t>Winner Takes All</a:t>
            </a:r>
            <a:r>
              <a:rPr lang="en-US" sz="2400" b="1" i="0" u="none" strike="noStrike" cap="none" baseline="0">
                <a:solidFill>
                  <a:schemeClr val="dk1"/>
                </a:solidFill>
                <a:latin typeface="Arial"/>
                <a:ea typeface="Arial"/>
                <a:cs typeface="Arial"/>
                <a:sym typeface="Arial"/>
              </a:rPr>
              <a:t>: </a:t>
            </a:r>
            <a:r>
              <a:rPr lang="en-US" sz="2400" b="0" i="0" u="none" strike="noStrike" cap="none" baseline="0">
                <a:solidFill>
                  <a:schemeClr val="dk1"/>
                </a:solidFill>
                <a:latin typeface="Arial"/>
                <a:ea typeface="Arial"/>
                <a:cs typeface="Arial"/>
                <a:sym typeface="Arial"/>
              </a:rPr>
              <a:t>Whichever candidate wins the most popular votes in that state will receive ALL the electoral votes for the state (Except in Maine &amp; Nebraska)</a:t>
            </a:r>
          </a:p>
          <a:p>
            <a:pPr marL="1600200" marR="0" lvl="3" indent="-228600" algn="l" rtl="0">
              <a:lnSpc>
                <a:spcPct val="100000"/>
              </a:lnSpc>
              <a:spcBef>
                <a:spcPts val="400"/>
              </a:spcBef>
              <a:spcAft>
                <a:spcPts val="0"/>
              </a:spcAft>
              <a:buClr>
                <a:srgbClr val="FF0000"/>
              </a:buClr>
              <a:buSzPct val="100000"/>
              <a:buFont typeface="Arial"/>
              <a:buChar char="–"/>
            </a:pPr>
            <a:r>
              <a:rPr lang="en-US" sz="2000" b="0" i="1" u="none" strike="noStrike" cap="none" baseline="0">
                <a:solidFill>
                  <a:srgbClr val="FF0000"/>
                </a:solidFill>
                <a:latin typeface="Arial"/>
                <a:ea typeface="Arial"/>
                <a:cs typeface="Arial"/>
                <a:sym typeface="Arial"/>
              </a:rPr>
              <a:t>In 2008, McCain won 49% of the popular vote in NC.  Barack Obama won 50% of the popular vote in NC.  Who received NC’s Electoral Votes?  How many did he win?</a:t>
            </a:r>
          </a:p>
          <a:p>
            <a:pPr marL="1143000" marR="0" lvl="2" indent="-228600" algn="l" rtl="0">
              <a:lnSpc>
                <a:spcPct val="100000"/>
              </a:lnSpc>
              <a:spcBef>
                <a:spcPts val="480"/>
              </a:spcBef>
              <a:spcAft>
                <a:spcPts val="0"/>
              </a:spcAft>
              <a:buClr>
                <a:schemeClr val="dk1"/>
              </a:buClr>
              <a:buSzPct val="100000"/>
              <a:buFont typeface="Arial"/>
              <a:buChar char="•"/>
            </a:pPr>
            <a:r>
              <a:rPr lang="en-US" sz="2400" b="1" i="0" u="none" strike="noStrike" cap="none" baseline="0">
                <a:solidFill>
                  <a:schemeClr val="dk1"/>
                </a:solidFill>
                <a:latin typeface="Arial"/>
                <a:ea typeface="Arial"/>
                <a:cs typeface="Arial"/>
                <a:sym typeface="Arial"/>
              </a:rPr>
              <a:t>There are a total of 538 electoral votes</a:t>
            </a:r>
          </a:p>
          <a:p>
            <a:pPr marL="1143000" marR="0" lvl="2" indent="-228600" algn="l" rtl="0">
              <a:lnSpc>
                <a:spcPct val="100000"/>
              </a:lnSpc>
              <a:spcBef>
                <a:spcPts val="480"/>
              </a:spcBef>
              <a:spcAft>
                <a:spcPts val="0"/>
              </a:spcAft>
              <a:buClr>
                <a:schemeClr val="dk1"/>
              </a:buClr>
              <a:buSzPct val="100000"/>
              <a:buFont typeface="Arial"/>
              <a:buChar char="•"/>
            </a:pPr>
            <a:r>
              <a:rPr lang="en-US" sz="2400" b="1" i="0" u="none" strike="noStrike" cap="none" baseline="0">
                <a:solidFill>
                  <a:schemeClr val="dk1"/>
                </a:solidFill>
                <a:latin typeface="Arial"/>
                <a:ea typeface="Arial"/>
                <a:cs typeface="Arial"/>
                <a:sym typeface="Arial"/>
              </a:rPr>
              <a:t>You must win 270 electoral votes to win </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Electoral College Cont’d</a:t>
            </a:r>
          </a:p>
        </p:txBody>
      </p:sp>
      <p:sp>
        <p:nvSpPr>
          <p:cNvPr id="302" name="Shape 302"/>
          <p:cNvSpPr txBox="1">
            <a:spLocks noGrp="1"/>
          </p:cNvSpPr>
          <p:nvPr>
            <p:ph type="body" idx="1"/>
          </p:nvPr>
        </p:nvSpPr>
        <p:spPr>
          <a:xfrm>
            <a:off x="685800" y="1981200"/>
            <a:ext cx="8458200" cy="41148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If there is a 269 to 269 vote tie the House decides the President and the Senate decides the VP (12</a:t>
            </a:r>
            <a:r>
              <a:rPr lang="en-US" sz="3200" b="0" i="0" u="none" strike="noStrike" cap="none" baseline="30000">
                <a:solidFill>
                  <a:schemeClr val="dk1"/>
                </a:solidFill>
                <a:latin typeface="Arial"/>
                <a:ea typeface="Arial"/>
                <a:cs typeface="Arial"/>
                <a:sym typeface="Arial"/>
              </a:rPr>
              <a:t>th</a:t>
            </a:r>
            <a:r>
              <a:rPr lang="en-US" sz="3200" b="0" i="0" u="none" strike="noStrike" cap="none" baseline="0">
                <a:solidFill>
                  <a:schemeClr val="dk1"/>
                </a:solidFill>
                <a:latin typeface="Arial"/>
                <a:ea typeface="Arial"/>
                <a:cs typeface="Arial"/>
                <a:sym typeface="Arial"/>
              </a:rPr>
              <a:t> Amendment)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sp>
        <p:nvSpPr>
          <p:cNvPr id="121" name="Shape 12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990600" marR="0" lvl="1" indent="-533400" algn="l" rtl="0">
              <a:lnSpc>
                <a:spcPct val="100000"/>
              </a:lnSpc>
              <a:spcBef>
                <a:spcPts val="0"/>
              </a:spcBef>
              <a:spcAft>
                <a:spcPts val="0"/>
              </a:spcAft>
              <a:buClr>
                <a:schemeClr val="dk1"/>
              </a:buClr>
              <a:buSzPct val="25000"/>
              <a:buFont typeface="Arial"/>
              <a:buNone/>
            </a:pPr>
            <a:r>
              <a:rPr lang="en-US" sz="2900" b="1" i="0" u="none" strike="noStrike" cap="none" baseline="0">
                <a:solidFill>
                  <a:schemeClr val="dk1"/>
                </a:solidFill>
                <a:latin typeface="Arial"/>
                <a:ea typeface="Arial"/>
                <a:cs typeface="Arial"/>
                <a:sym typeface="Arial"/>
              </a:rPr>
              <a:t>2.  Primaries and Caucuses</a:t>
            </a:r>
            <a:r>
              <a:rPr lang="en-US" sz="2900" b="0" i="0" u="none" strike="noStrike" cap="none" baseline="0">
                <a:solidFill>
                  <a:schemeClr val="dk1"/>
                </a:solidFill>
                <a:latin typeface="Arial"/>
                <a:ea typeface="Arial"/>
                <a:cs typeface="Arial"/>
                <a:sym typeface="Arial"/>
              </a:rPr>
              <a:t>:  Each state holds Republican and Democratic Primaries or caucuses.  </a:t>
            </a:r>
          </a:p>
          <a:p>
            <a:pPr marL="1371600" marR="0" lvl="2" indent="-457200" algn="l" rtl="0">
              <a:lnSpc>
                <a:spcPct val="100000"/>
              </a:lnSpc>
              <a:spcBef>
                <a:spcPts val="520"/>
              </a:spcBef>
              <a:spcAft>
                <a:spcPts val="0"/>
              </a:spcAft>
              <a:buClr>
                <a:schemeClr val="dk1"/>
              </a:buClr>
              <a:buSzPct val="100000"/>
              <a:buFont typeface="Arial"/>
              <a:buAutoNum type="alphaLcParenR"/>
            </a:pPr>
            <a:r>
              <a:rPr lang="en-US" sz="2600" b="1" i="0" u="none" strike="noStrike" cap="none" baseline="0">
                <a:solidFill>
                  <a:schemeClr val="dk1"/>
                </a:solidFill>
                <a:latin typeface="Arial"/>
                <a:ea typeface="Arial"/>
                <a:cs typeface="Arial"/>
                <a:sym typeface="Arial"/>
              </a:rPr>
              <a:t>Primary</a:t>
            </a:r>
            <a:r>
              <a:rPr lang="en-US" sz="2600" b="0" i="0" u="none" strike="noStrike" cap="none" baseline="0">
                <a:solidFill>
                  <a:schemeClr val="dk1"/>
                </a:solidFill>
                <a:latin typeface="Arial"/>
                <a:ea typeface="Arial"/>
                <a:cs typeface="Arial"/>
                <a:sym typeface="Arial"/>
              </a:rPr>
              <a:t>: election where you </a:t>
            </a:r>
            <a:r>
              <a:rPr lang="en-US" sz="2600" b="1" i="0" u="none" strike="noStrike" cap="none" baseline="0">
                <a:solidFill>
                  <a:schemeClr val="dk1"/>
                </a:solidFill>
                <a:latin typeface="Arial"/>
                <a:ea typeface="Arial"/>
                <a:cs typeface="Arial"/>
                <a:sym typeface="Arial"/>
              </a:rPr>
              <a:t>vote</a:t>
            </a:r>
            <a:r>
              <a:rPr lang="en-US" sz="2600" b="0" i="0" u="none" strike="noStrike" cap="none" baseline="0">
                <a:solidFill>
                  <a:schemeClr val="dk1"/>
                </a:solidFill>
                <a:latin typeface="Arial"/>
                <a:ea typeface="Arial"/>
                <a:cs typeface="Arial"/>
                <a:sym typeface="Arial"/>
              </a:rPr>
              <a:t> for your choice to represent the party in the general election (open or closed)</a:t>
            </a:r>
          </a:p>
          <a:p>
            <a:pPr marL="1371600" marR="0" lvl="2" indent="-457200" algn="l" rtl="0">
              <a:lnSpc>
                <a:spcPct val="100000"/>
              </a:lnSpc>
              <a:spcBef>
                <a:spcPts val="520"/>
              </a:spcBef>
              <a:spcAft>
                <a:spcPts val="0"/>
              </a:spcAft>
              <a:buClr>
                <a:schemeClr val="dk1"/>
              </a:buClr>
              <a:buSzPct val="100000"/>
              <a:buFont typeface="Arial"/>
              <a:buAutoNum type="alphaLcParenR"/>
            </a:pPr>
            <a:r>
              <a:rPr lang="en-US" sz="2600" b="1" i="0" u="none" strike="noStrike" cap="none" baseline="0">
                <a:solidFill>
                  <a:schemeClr val="dk1"/>
                </a:solidFill>
                <a:latin typeface="Arial"/>
                <a:ea typeface="Arial"/>
                <a:cs typeface="Arial"/>
                <a:sym typeface="Arial"/>
              </a:rPr>
              <a:t>Caucus</a:t>
            </a:r>
            <a:r>
              <a:rPr lang="en-US" sz="2600" b="0" i="0" u="none" strike="noStrike" cap="none" baseline="0">
                <a:solidFill>
                  <a:schemeClr val="dk1"/>
                </a:solidFill>
                <a:latin typeface="Arial"/>
                <a:ea typeface="Arial"/>
                <a:cs typeface="Arial"/>
                <a:sym typeface="Arial"/>
              </a:rPr>
              <a:t>: </a:t>
            </a:r>
            <a:r>
              <a:rPr lang="en-US" sz="2600" b="1" i="0" u="none" strike="noStrike" cap="none" baseline="0">
                <a:solidFill>
                  <a:schemeClr val="dk1"/>
                </a:solidFill>
                <a:latin typeface="Arial"/>
                <a:ea typeface="Arial"/>
                <a:cs typeface="Arial"/>
                <a:sym typeface="Arial"/>
              </a:rPr>
              <a:t>meeting</a:t>
            </a:r>
            <a:r>
              <a:rPr lang="en-US" sz="2600" b="0" i="0" u="none" strike="noStrike" cap="none" baseline="0">
                <a:solidFill>
                  <a:schemeClr val="dk1"/>
                </a:solidFill>
                <a:latin typeface="Arial"/>
                <a:ea typeface="Arial"/>
                <a:cs typeface="Arial"/>
                <a:sym typeface="Arial"/>
              </a:rPr>
              <a:t> where you decide on who should represent the party in the general election.</a:t>
            </a:r>
          </a:p>
          <a:p>
            <a:pPr marL="342900" marR="0" lvl="0" indent="-177800" algn="l" rtl="0">
              <a:spcBef>
                <a:spcPts val="520"/>
              </a:spcBef>
              <a:spcAft>
                <a:spcPts val="0"/>
              </a:spcAft>
              <a:buClr>
                <a:schemeClr val="dk1"/>
              </a:buClr>
              <a:buFont typeface="Arial"/>
              <a:buNone/>
            </a:pPr>
            <a:endParaRPr sz="26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Electoral College Cont’d</a:t>
            </a:r>
          </a:p>
        </p:txBody>
      </p:sp>
      <p:sp>
        <p:nvSpPr>
          <p:cNvPr id="308" name="Shape 308"/>
          <p:cNvSpPr txBox="1">
            <a:spLocks noGrp="1"/>
          </p:cNvSpPr>
          <p:nvPr>
            <p:ph type="body" idx="1"/>
          </p:nvPr>
        </p:nvSpPr>
        <p:spPr>
          <a:xfrm>
            <a:off x="152400" y="1600200"/>
            <a:ext cx="8763000" cy="4525961"/>
          </a:xfrm>
          <a:prstGeom prst="rect">
            <a:avLst/>
          </a:prstGeom>
          <a:noFill/>
          <a:ln>
            <a:noFill/>
          </a:ln>
        </p:spPr>
        <p:txBody>
          <a:bodyPr lIns="91425" tIns="45700" rIns="91425" bIns="45700" anchor="t" anchorCtr="0">
            <a:noAutofit/>
          </a:bodyPr>
          <a:lstStyle/>
          <a:p>
            <a:pPr marL="609600" marR="0" lvl="0" indent="-609600" algn="l" rtl="0">
              <a:lnSpc>
                <a:spcPct val="90000"/>
              </a:lnSpc>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Why did the framers of the Constitution decide to create the Electoral College?</a:t>
            </a:r>
          </a:p>
          <a:p>
            <a:pPr marL="990600" marR="0" lvl="1" indent="-533400" algn="l" rtl="0">
              <a:lnSpc>
                <a:spcPct val="90000"/>
              </a:lnSpc>
              <a:spcBef>
                <a:spcPts val="560"/>
              </a:spcBef>
              <a:spcAft>
                <a:spcPts val="0"/>
              </a:spcAft>
              <a:buClr>
                <a:schemeClr val="dk1"/>
              </a:buClr>
              <a:buSzPct val="100000"/>
              <a:buFont typeface="Arial"/>
              <a:buAutoNum type="arabicPeriod"/>
            </a:pPr>
            <a:r>
              <a:rPr lang="en-US" sz="2800" b="1" i="0" u="none" strike="noStrike" cap="none" baseline="0">
                <a:solidFill>
                  <a:schemeClr val="dk1"/>
                </a:solidFill>
                <a:latin typeface="Arial"/>
                <a:ea typeface="Arial"/>
                <a:cs typeface="Arial"/>
                <a:sym typeface="Arial"/>
              </a:rPr>
              <a:t>Federalism</a:t>
            </a:r>
            <a:r>
              <a:rPr lang="en-US" sz="2800" b="0" i="0" u="none" strike="noStrike" cap="none" baseline="0">
                <a:solidFill>
                  <a:schemeClr val="dk1"/>
                </a:solidFill>
                <a:latin typeface="Arial"/>
                <a:ea typeface="Arial"/>
                <a:cs typeface="Arial"/>
                <a:sym typeface="Arial"/>
              </a:rPr>
              <a:t>:  The Anti-Federalists wanted to make sure the states still had power in the federal gov’t.  The Electoral College is designed so that even small states can influence the outcome of an election.</a:t>
            </a:r>
          </a:p>
          <a:p>
            <a:pPr marL="1371600" marR="0" lvl="2" indent="-457200" algn="l" rtl="0">
              <a:lnSpc>
                <a:spcPct val="90000"/>
              </a:lnSpc>
              <a:spcBef>
                <a:spcPts val="480"/>
              </a:spcBef>
              <a:spcAft>
                <a:spcPts val="0"/>
              </a:spcAft>
              <a:buClr>
                <a:schemeClr val="dk1"/>
              </a:buClr>
              <a:buSzPct val="100000"/>
              <a:buFont typeface="Arial"/>
              <a:buChar char="–"/>
            </a:pPr>
            <a:r>
              <a:rPr lang="en-US" sz="2400" b="1" i="0" u="none" strike="noStrike" cap="none" baseline="0">
                <a:solidFill>
                  <a:schemeClr val="dk1"/>
                </a:solidFill>
                <a:latin typeface="Arial"/>
                <a:ea typeface="Arial"/>
                <a:cs typeface="Arial"/>
                <a:sym typeface="Arial"/>
              </a:rPr>
              <a:t>Example</a:t>
            </a:r>
            <a:r>
              <a:rPr lang="en-US" sz="2400" b="0" i="0" u="none" strike="noStrike" cap="none" baseline="0">
                <a:solidFill>
                  <a:schemeClr val="dk1"/>
                </a:solidFill>
                <a:latin typeface="Arial"/>
                <a:ea typeface="Arial"/>
                <a:cs typeface="Arial"/>
                <a:sym typeface="Arial"/>
              </a:rPr>
              <a:t>:  President Obama had to campaign in big states like Ohio and Florida, but he also had to campaign in NH which only has 4 electoral votes so that he would have at least 270 total on election day.</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0" i="0" u="none" strike="noStrike" cap="none" baseline="0">
                <a:solidFill>
                  <a:schemeClr val="dk2"/>
                </a:solidFill>
                <a:latin typeface="Arial"/>
                <a:ea typeface="Arial"/>
                <a:cs typeface="Arial"/>
                <a:sym typeface="Arial"/>
              </a:rPr>
              <a:t>Why we use the Electoral College.</a:t>
            </a:r>
          </a:p>
        </p:txBody>
      </p:sp>
      <p:sp>
        <p:nvSpPr>
          <p:cNvPr id="314" name="Shape 314"/>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990600" marR="0" lvl="1" indent="-533400" algn="l" rtl="0">
              <a:lnSpc>
                <a:spcPct val="100000"/>
              </a:lnSpc>
              <a:spcBef>
                <a:spcPts val="0"/>
              </a:spcBef>
              <a:spcAft>
                <a:spcPts val="0"/>
              </a:spcAft>
              <a:buClr>
                <a:schemeClr val="dk1"/>
              </a:buClr>
              <a:buSzPct val="25000"/>
              <a:buFont typeface="Arial"/>
              <a:buNone/>
            </a:pPr>
            <a:r>
              <a:rPr lang="en-US" sz="2800" b="1" i="0" u="none" strike="noStrike" cap="none" baseline="0">
                <a:solidFill>
                  <a:schemeClr val="dk1"/>
                </a:solidFill>
                <a:latin typeface="Arial"/>
                <a:ea typeface="Arial"/>
                <a:cs typeface="Arial"/>
                <a:sym typeface="Arial"/>
              </a:rPr>
              <a:t>2.  Fear of a direct popular vote</a:t>
            </a:r>
            <a:r>
              <a:rPr lang="en-US" sz="2800" b="0" i="0" u="none" strike="noStrike" cap="none" baseline="0">
                <a:solidFill>
                  <a:schemeClr val="dk1"/>
                </a:solidFill>
                <a:latin typeface="Arial"/>
                <a:ea typeface="Arial"/>
                <a:cs typeface="Arial"/>
                <a:sym typeface="Arial"/>
              </a:rPr>
              <a:t>:  The Federalists feared that a direct popular vote would be too much power in the hands of the people.  They wanted electors to be able to make a thoughtful decision about who should be president.</a:t>
            </a:r>
          </a:p>
          <a:p>
            <a:pPr marL="1371600" marR="0" lvl="2" indent="-457200" algn="l" rtl="0">
              <a:lnSpc>
                <a:spcPct val="100000"/>
              </a:lnSpc>
              <a:spcBef>
                <a:spcPts val="480"/>
              </a:spcBef>
              <a:spcAft>
                <a:spcPts val="0"/>
              </a:spcAft>
              <a:buClr>
                <a:schemeClr val="dk1"/>
              </a:buClr>
              <a:buSzPct val="100000"/>
              <a:buFont typeface="Arial"/>
              <a:buChar char="–"/>
            </a:pPr>
            <a:r>
              <a:rPr lang="en-US" sz="2400" b="0" i="0" u="none" strike="noStrike" cap="none" baseline="0">
                <a:solidFill>
                  <a:schemeClr val="dk1"/>
                </a:solidFill>
                <a:latin typeface="Arial"/>
                <a:ea typeface="Arial"/>
                <a:cs typeface="Arial"/>
                <a:sym typeface="Arial"/>
              </a:rPr>
              <a:t>Today Electors vote the way the people in their state want them to.</a:t>
            </a:r>
          </a:p>
          <a:p>
            <a:pPr marL="342900" marR="0" lvl="0" indent="-190500" algn="l" rtl="0">
              <a:spcBef>
                <a:spcPts val="48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609600" y="-304800"/>
            <a:ext cx="77724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Electoral College Map</a:t>
            </a:r>
          </a:p>
        </p:txBody>
      </p:sp>
      <p:pic>
        <p:nvPicPr>
          <p:cNvPr id="320" name="Shape 320"/>
          <p:cNvPicPr preferRelativeResize="0"/>
          <p:nvPr/>
        </p:nvPicPr>
        <p:blipFill rotWithShape="1">
          <a:blip r:embed="rId3">
            <a:alphaModFix/>
          </a:blip>
          <a:srcRect/>
          <a:stretch/>
        </p:blipFill>
        <p:spPr>
          <a:xfrm>
            <a:off x="0" y="914400"/>
            <a:ext cx="8915400" cy="5516561"/>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Shape 326"/>
          <p:cNvPicPr preferRelativeResize="0"/>
          <p:nvPr/>
        </p:nvPicPr>
        <p:blipFill rotWithShape="1">
          <a:blip r:embed="rId3">
            <a:alphaModFix/>
          </a:blip>
          <a:srcRect/>
          <a:stretch/>
        </p:blipFill>
        <p:spPr>
          <a:xfrm>
            <a:off x="0" y="0"/>
            <a:ext cx="8991600" cy="6500812"/>
          </a:xfrm>
          <a:prstGeom prst="rect">
            <a:avLst/>
          </a:prstGeom>
          <a:noFill/>
          <a:ln>
            <a:noFill/>
          </a:ln>
        </p:spPr>
      </p:pic>
      <p:sp>
        <p:nvSpPr>
          <p:cNvPr id="327" name="Shape 3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2008 Election Prediction</a:t>
            </a:r>
          </a:p>
        </p:txBody>
      </p:sp>
      <p:sp>
        <p:nvSpPr>
          <p:cNvPr id="328" name="Shape 328"/>
          <p:cNvSpPr txBox="1"/>
          <p:nvPr/>
        </p:nvSpPr>
        <p:spPr>
          <a:xfrm>
            <a:off x="3352800" y="5537200"/>
            <a:ext cx="3124199" cy="1320800"/>
          </a:xfrm>
          <a:prstGeom prst="rect">
            <a:avLst/>
          </a:prstGeom>
          <a:solidFill>
            <a:schemeClr val="lt1"/>
          </a:solidFill>
          <a:ln w="9525" cap="flat">
            <a:solidFill>
              <a:schemeClr val="dk1"/>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accent2"/>
              </a:buClr>
              <a:buSzPct val="25000"/>
              <a:buFont typeface="Arial"/>
              <a:buNone/>
            </a:pPr>
            <a:r>
              <a:rPr lang="en-US" sz="2000" b="1" i="0" u="none" strike="noStrike" cap="none" baseline="0">
                <a:solidFill>
                  <a:schemeClr val="accent2"/>
                </a:solidFill>
                <a:latin typeface="Arial"/>
                <a:ea typeface="Arial"/>
                <a:cs typeface="Arial"/>
                <a:sym typeface="Arial"/>
              </a:rPr>
              <a:t>Blue = Dems 210</a:t>
            </a:r>
          </a:p>
          <a:p>
            <a:pPr marL="0" marR="0" lvl="0" indent="0" algn="l" rtl="0">
              <a:lnSpc>
                <a:spcPct val="100000"/>
              </a:lnSpc>
              <a:spcBef>
                <a:spcPts val="1000"/>
              </a:spcBef>
              <a:spcAft>
                <a:spcPts val="0"/>
              </a:spcAft>
              <a:buClr>
                <a:srgbClr val="FF0000"/>
              </a:buClr>
              <a:buSzPct val="25000"/>
              <a:buFont typeface="Arial"/>
              <a:buNone/>
            </a:pPr>
            <a:r>
              <a:rPr lang="en-US" sz="2000" b="1" i="0" u="none" strike="noStrike" cap="none" baseline="0">
                <a:solidFill>
                  <a:srgbClr val="FF0000"/>
                </a:solidFill>
                <a:latin typeface="Arial"/>
                <a:ea typeface="Arial"/>
                <a:cs typeface="Arial"/>
                <a:sym typeface="Arial"/>
              </a:rPr>
              <a:t>Red = Rep. 221</a:t>
            </a:r>
          </a:p>
          <a:p>
            <a:pPr marL="0" marR="0" lvl="0" indent="0" algn="l" rtl="0">
              <a:lnSpc>
                <a:spcPct val="100000"/>
              </a:lnSpc>
              <a:spcBef>
                <a:spcPts val="1000"/>
              </a:spcBef>
              <a:spcAft>
                <a:spcPts val="0"/>
              </a:spcAft>
              <a:buClr>
                <a:schemeClr val="dk1"/>
              </a:buClr>
              <a:buSzPct val="25000"/>
              <a:buFont typeface="Arial"/>
              <a:buNone/>
            </a:pPr>
            <a:r>
              <a:rPr lang="en-US" sz="2000" b="1" i="0" u="none" strike="noStrike" cap="none" baseline="0">
                <a:solidFill>
                  <a:schemeClr val="dk1"/>
                </a:solidFill>
                <a:latin typeface="Arial"/>
                <a:ea typeface="Arial"/>
                <a:cs typeface="Arial"/>
                <a:sym typeface="Arial"/>
              </a:rPr>
              <a:t>Toss-up = 123 votes</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1" i="0" u="none" strike="noStrike" cap="none" baseline="0">
                <a:solidFill>
                  <a:schemeClr val="dk2"/>
                </a:solidFill>
                <a:latin typeface="Arial"/>
                <a:ea typeface="Arial"/>
                <a:cs typeface="Arial"/>
                <a:sym typeface="Arial"/>
              </a:rPr>
              <a:t>Final 2008 Election Results</a:t>
            </a:r>
            <a:r>
              <a:rPr lang="en-US" sz="4000" b="0" i="0" u="none" strike="noStrike" cap="none" baseline="0">
                <a:solidFill>
                  <a:schemeClr val="dk2"/>
                </a:solidFill>
                <a:latin typeface="Arial"/>
                <a:ea typeface="Arial"/>
                <a:cs typeface="Arial"/>
                <a:sym typeface="Arial"/>
              </a:rPr>
              <a:t/>
            </a:r>
            <a:br>
              <a:rPr lang="en-US" sz="4000" b="0" i="0" u="none" strike="noStrike" cap="none" baseline="0">
                <a:solidFill>
                  <a:schemeClr val="dk2"/>
                </a:solidFill>
                <a:latin typeface="Arial"/>
                <a:ea typeface="Arial"/>
                <a:cs typeface="Arial"/>
                <a:sym typeface="Arial"/>
              </a:rPr>
            </a:br>
            <a:r>
              <a:rPr lang="en-US" sz="4000" b="0" i="0" u="none" strike="noStrike" cap="none" baseline="0">
                <a:solidFill>
                  <a:schemeClr val="dk2"/>
                </a:solidFill>
                <a:latin typeface="Arial"/>
                <a:ea typeface="Arial"/>
                <a:cs typeface="Arial"/>
                <a:sym typeface="Arial"/>
              </a:rPr>
              <a:t>Obama: 365 Electoral Votes</a:t>
            </a:r>
            <a:br>
              <a:rPr lang="en-US" sz="4000" b="0" i="0" u="none" strike="noStrike" cap="none" baseline="0">
                <a:solidFill>
                  <a:schemeClr val="dk2"/>
                </a:solidFill>
                <a:latin typeface="Arial"/>
                <a:ea typeface="Arial"/>
                <a:cs typeface="Arial"/>
                <a:sym typeface="Arial"/>
              </a:rPr>
            </a:br>
            <a:r>
              <a:rPr lang="en-US" sz="4000" b="0" i="0" u="none" strike="noStrike" cap="none" baseline="0">
                <a:solidFill>
                  <a:schemeClr val="dk2"/>
                </a:solidFill>
                <a:latin typeface="Arial"/>
                <a:ea typeface="Arial"/>
                <a:cs typeface="Arial"/>
                <a:sym typeface="Arial"/>
              </a:rPr>
              <a:t>McCain: 173 Electoral Votes</a:t>
            </a:r>
          </a:p>
        </p:txBody>
      </p:sp>
      <p:pic>
        <p:nvPicPr>
          <p:cNvPr id="334" name="Shape 334"/>
          <p:cNvPicPr preferRelativeResize="0"/>
          <p:nvPr/>
        </p:nvPicPr>
        <p:blipFill rotWithShape="1">
          <a:blip r:embed="rId3">
            <a:alphaModFix/>
          </a:blip>
          <a:srcRect/>
          <a:stretch/>
        </p:blipFill>
        <p:spPr>
          <a:xfrm>
            <a:off x="533400" y="1897061"/>
            <a:ext cx="7924799" cy="4960936"/>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Notes 26</a:t>
            </a:r>
          </a:p>
        </p:txBody>
      </p:sp>
      <p:sp>
        <p:nvSpPr>
          <p:cNvPr id="340" name="Shape 340"/>
          <p:cNvSpPr txBox="1">
            <a:spLocks noGrp="1"/>
          </p:cNvSpPr>
          <p:nvPr>
            <p:ph type="body" idx="1"/>
          </p:nvPr>
        </p:nvSpPr>
        <p:spPr>
          <a:xfrm>
            <a:off x="228600" y="1371600"/>
            <a:ext cx="8686800" cy="5105399"/>
          </a:xfrm>
          <a:prstGeom prst="rect">
            <a:avLst/>
          </a:prstGeom>
          <a:noFill/>
          <a:ln>
            <a:noFill/>
          </a:ln>
        </p:spPr>
        <p:txBody>
          <a:bodyPr lIns="91425" tIns="45700" rIns="91425" bIns="45700" anchor="t" anchorCtr="0">
            <a:noAutofit/>
          </a:bodyPr>
          <a:lstStyle/>
          <a:p>
            <a:pPr marL="609600" marR="0" lvl="0" indent="-609600" algn="l" rtl="0">
              <a:lnSpc>
                <a:spcPct val="100000"/>
              </a:lnSpc>
              <a:spcBef>
                <a:spcPts val="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Criticisms of the Electoral College:</a:t>
            </a:r>
          </a:p>
          <a:p>
            <a:pPr marL="990600" marR="0" lvl="1" indent="-533400" algn="l" rtl="0">
              <a:lnSpc>
                <a:spcPct val="100000"/>
              </a:lnSpc>
              <a:spcBef>
                <a:spcPts val="480"/>
              </a:spcBef>
              <a:spcAft>
                <a:spcPts val="0"/>
              </a:spcAft>
              <a:buClr>
                <a:schemeClr val="dk1"/>
              </a:buClr>
              <a:buSzPct val="100000"/>
              <a:buFont typeface="Arial"/>
              <a:buAutoNum type="arabicPeriod"/>
            </a:pPr>
            <a:r>
              <a:rPr lang="en-US" sz="2400" b="0" i="0" u="none" strike="noStrike" cap="none" baseline="0">
                <a:solidFill>
                  <a:schemeClr val="dk1"/>
                </a:solidFill>
                <a:latin typeface="Arial"/>
                <a:ea typeface="Arial"/>
                <a:cs typeface="Arial"/>
                <a:sym typeface="Arial"/>
              </a:rPr>
              <a:t>Winner takes all is unfair.</a:t>
            </a:r>
          </a:p>
          <a:p>
            <a:pPr marL="990600" marR="0" lvl="1" indent="-533400" algn="l" rtl="0">
              <a:lnSpc>
                <a:spcPct val="100000"/>
              </a:lnSpc>
              <a:spcBef>
                <a:spcPts val="480"/>
              </a:spcBef>
              <a:spcAft>
                <a:spcPts val="0"/>
              </a:spcAft>
              <a:buClr>
                <a:schemeClr val="dk1"/>
              </a:buClr>
              <a:buSzPct val="100000"/>
              <a:buFont typeface="Arial"/>
              <a:buAutoNum type="arabicPeriod"/>
            </a:pPr>
            <a:r>
              <a:rPr lang="en-US" sz="2400" b="0" i="0" u="none" strike="noStrike" cap="none" baseline="0">
                <a:solidFill>
                  <a:schemeClr val="dk1"/>
                </a:solidFill>
                <a:latin typeface="Arial"/>
                <a:ea typeface="Arial"/>
                <a:cs typeface="Arial"/>
                <a:sym typeface="Arial"/>
              </a:rPr>
              <a:t>Since all states have 2 Senators and at least 1 rep that unfairly gives the states with small populations too much influence.  </a:t>
            </a:r>
          </a:p>
          <a:p>
            <a:pPr marL="1371600" marR="0" lvl="2" indent="-457200" algn="l" rtl="0">
              <a:lnSpc>
                <a:spcPct val="10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Example:  In Wyoming there are </a:t>
            </a:r>
            <a:r>
              <a:rPr lang="en-US" sz="2000" b="1" i="0" u="none" strike="noStrike" cap="none" baseline="0">
                <a:solidFill>
                  <a:schemeClr val="dk1"/>
                </a:solidFill>
                <a:latin typeface="Arial"/>
                <a:ea typeface="Arial"/>
                <a:cs typeface="Arial"/>
                <a:sym typeface="Arial"/>
              </a:rPr>
              <a:t>170,000</a:t>
            </a:r>
            <a:r>
              <a:rPr lang="en-US" sz="2000" b="0" i="0" u="none" strike="noStrike" cap="none" baseline="0">
                <a:solidFill>
                  <a:schemeClr val="dk1"/>
                </a:solidFill>
                <a:latin typeface="Arial"/>
                <a:ea typeface="Arial"/>
                <a:cs typeface="Arial"/>
                <a:sym typeface="Arial"/>
              </a:rPr>
              <a:t> people represented by each electoral vote.  In California </a:t>
            </a:r>
            <a:r>
              <a:rPr lang="en-US" sz="2000" b="1" i="0" u="none" strike="noStrike" cap="none" baseline="0">
                <a:solidFill>
                  <a:schemeClr val="dk1"/>
                </a:solidFill>
                <a:latin typeface="Arial"/>
                <a:ea typeface="Arial"/>
                <a:cs typeface="Arial"/>
                <a:sym typeface="Arial"/>
              </a:rPr>
              <a:t>670,000</a:t>
            </a:r>
            <a:r>
              <a:rPr lang="en-US" sz="2000" b="0" i="0" u="none" strike="noStrike" cap="none" baseline="0">
                <a:solidFill>
                  <a:schemeClr val="dk1"/>
                </a:solidFill>
                <a:latin typeface="Arial"/>
                <a:ea typeface="Arial"/>
                <a:cs typeface="Arial"/>
                <a:sym typeface="Arial"/>
              </a:rPr>
              <a:t> people are represented by each electoral vote.</a:t>
            </a:r>
          </a:p>
          <a:p>
            <a:pPr marL="1371600" marR="0" lvl="2" indent="-457200" algn="l" rtl="0">
              <a:lnSpc>
                <a:spcPct val="100000"/>
              </a:lnSpc>
              <a:spcBef>
                <a:spcPts val="400"/>
              </a:spcBef>
              <a:spcAft>
                <a:spcPts val="0"/>
              </a:spcAft>
              <a:buClr>
                <a:schemeClr val="dk1"/>
              </a:buClr>
              <a:buSzPct val="100000"/>
              <a:buFont typeface="Arial"/>
              <a:buChar char="–"/>
            </a:pPr>
            <a:r>
              <a:rPr lang="en-US" sz="2000" b="0" i="0" u="none" strike="noStrike" cap="none" baseline="0">
                <a:solidFill>
                  <a:schemeClr val="dk1"/>
                </a:solidFill>
                <a:latin typeface="Arial"/>
                <a:ea typeface="Arial"/>
                <a:cs typeface="Arial"/>
                <a:sym typeface="Arial"/>
              </a:rPr>
              <a:t>But then if small states didn’t have at least 3 electoral votes no candidate would ever pay attention to that state.</a:t>
            </a:r>
          </a:p>
          <a:p>
            <a:pPr marL="1371600" marR="0" lvl="2" indent="-457200" algn="l" rtl="0">
              <a:lnSpc>
                <a:spcPct val="100000"/>
              </a:lnSpc>
              <a:spcBef>
                <a:spcPts val="400"/>
              </a:spcBef>
              <a:spcAft>
                <a:spcPts val="0"/>
              </a:spcAft>
              <a:buClr>
                <a:schemeClr val="dk1"/>
              </a:buClr>
              <a:buSzPct val="100000"/>
              <a:buFont typeface="Arial"/>
              <a:buChar char="–"/>
            </a:pPr>
            <a:r>
              <a:rPr lang="en-US" sz="2000" b="1" i="1" u="none" strike="noStrike" cap="none" baseline="0">
                <a:solidFill>
                  <a:schemeClr val="dk1"/>
                </a:solidFill>
                <a:latin typeface="Arial"/>
                <a:ea typeface="Arial"/>
                <a:cs typeface="Arial"/>
                <a:sym typeface="Arial"/>
              </a:rPr>
              <a:t>Do you think it is fair that 1 electoral vote can represent 700,000 people in one state and then only 200,000 people in another state?</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533400" y="-304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sp>
        <p:nvSpPr>
          <p:cNvPr id="346" name="Shape 346"/>
          <p:cNvSpPr txBox="1">
            <a:spLocks noGrp="1"/>
          </p:cNvSpPr>
          <p:nvPr>
            <p:ph type="body" idx="1"/>
          </p:nvPr>
        </p:nvSpPr>
        <p:spPr>
          <a:xfrm>
            <a:off x="0" y="609600"/>
            <a:ext cx="8686800" cy="5714999"/>
          </a:xfrm>
          <a:prstGeom prst="rect">
            <a:avLst/>
          </a:prstGeom>
          <a:noFill/>
          <a:ln>
            <a:noFill/>
          </a:ln>
        </p:spPr>
        <p:txBody>
          <a:bodyPr lIns="91425" tIns="45700" rIns="91425" bIns="45700" anchor="t" anchorCtr="0">
            <a:noAutofit/>
          </a:bodyPr>
          <a:lstStyle/>
          <a:p>
            <a:pPr marL="609600" marR="0" lvl="0" indent="-609600" algn="l" rtl="0">
              <a:lnSpc>
                <a:spcPct val="80000"/>
              </a:lnSpc>
              <a:spcBef>
                <a:spcPts val="0"/>
              </a:spcBef>
              <a:spcAft>
                <a:spcPts val="0"/>
              </a:spcAft>
              <a:buClr>
                <a:schemeClr val="dk1"/>
              </a:buClr>
              <a:buSzPct val="100000"/>
              <a:buFont typeface="Arial"/>
              <a:buAutoNum type="arabicPeriod"/>
            </a:pPr>
            <a:r>
              <a:rPr lang="en-US" sz="2000" b="0" i="0" u="none" strike="noStrike" cap="none" baseline="0">
                <a:solidFill>
                  <a:schemeClr val="dk1"/>
                </a:solidFill>
                <a:latin typeface="Arial"/>
                <a:ea typeface="Arial"/>
                <a:cs typeface="Arial"/>
                <a:sym typeface="Arial"/>
              </a:rPr>
              <a:t>Which 5 states have the most electoral votes (greatest to least)____________, ____________, ___________, ____________, ______________.</a:t>
            </a:r>
          </a:p>
          <a:p>
            <a:pPr marL="609600" marR="0" lvl="0" indent="-609600" algn="l" rtl="0">
              <a:lnSpc>
                <a:spcPct val="80000"/>
              </a:lnSpc>
              <a:spcBef>
                <a:spcPts val="400"/>
              </a:spcBef>
              <a:spcAft>
                <a:spcPts val="0"/>
              </a:spcAft>
              <a:buClr>
                <a:schemeClr val="dk1"/>
              </a:buClr>
              <a:buSzPct val="100000"/>
              <a:buFont typeface="Arial"/>
              <a:buAutoNum type="arabicPeriod"/>
            </a:pPr>
            <a:r>
              <a:rPr lang="en-US" sz="2000" b="0" i="0" u="none" strike="noStrike" cap="none" baseline="0">
                <a:solidFill>
                  <a:schemeClr val="dk1"/>
                </a:solidFill>
                <a:latin typeface="Arial"/>
                <a:ea typeface="Arial"/>
                <a:cs typeface="Arial"/>
                <a:sym typeface="Arial"/>
              </a:rPr>
              <a:t>Which </a:t>
            </a:r>
            <a:r>
              <a:rPr lang="en-US" sz="2000">
                <a:solidFill>
                  <a:schemeClr val="dk1"/>
                </a:solidFill>
              </a:rPr>
              <a:t>7</a:t>
            </a:r>
            <a:r>
              <a:rPr lang="en-US" sz="2000" b="0" i="0" u="none" strike="noStrike" cap="none" baseline="0">
                <a:solidFill>
                  <a:schemeClr val="dk1"/>
                </a:solidFill>
                <a:latin typeface="Arial"/>
                <a:ea typeface="Arial"/>
                <a:cs typeface="Arial"/>
                <a:sym typeface="Arial"/>
              </a:rPr>
              <a:t> states have the least electoral votes (least to greatest)? _____________, ____________, _________________, _______________, _______________.</a:t>
            </a:r>
          </a:p>
          <a:p>
            <a:pPr marL="609600" marR="0" lvl="0" indent="-609600" algn="l" rtl="0">
              <a:lnSpc>
                <a:spcPct val="80000"/>
              </a:lnSpc>
              <a:spcBef>
                <a:spcPts val="400"/>
              </a:spcBef>
              <a:spcAft>
                <a:spcPts val="0"/>
              </a:spcAft>
              <a:buClr>
                <a:schemeClr val="dk1"/>
              </a:buClr>
              <a:buSzPct val="100000"/>
              <a:buFont typeface="Arial"/>
              <a:buAutoNum type="arabicPeriod"/>
            </a:pPr>
            <a:r>
              <a:rPr lang="en-US" sz="2000" b="0" i="0" u="none" strike="noStrike" cap="none" baseline="0">
                <a:solidFill>
                  <a:schemeClr val="dk1"/>
                </a:solidFill>
                <a:latin typeface="Arial"/>
                <a:ea typeface="Arial"/>
                <a:cs typeface="Arial"/>
                <a:sym typeface="Arial"/>
              </a:rPr>
              <a:t>During an election what does it mean when the media calls a state a “blue state” or a “red state”</a:t>
            </a:r>
          </a:p>
          <a:p>
            <a:pPr marL="990600" marR="0" lvl="1" indent="-533400" algn="l" rtl="0">
              <a:lnSpc>
                <a:spcPct val="80000"/>
              </a:lnSpc>
              <a:spcBef>
                <a:spcPts val="36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Blue state:</a:t>
            </a:r>
          </a:p>
          <a:p>
            <a:pPr marL="990600" marR="0" lvl="1" indent="-533400" algn="l" rtl="0">
              <a:lnSpc>
                <a:spcPct val="80000"/>
              </a:lnSpc>
              <a:spcBef>
                <a:spcPts val="360"/>
              </a:spcBef>
              <a:spcAft>
                <a:spcPts val="0"/>
              </a:spcAft>
              <a:buClr>
                <a:schemeClr val="dk1"/>
              </a:buClr>
              <a:buSzPct val="100000"/>
              <a:buFont typeface="Arial"/>
              <a:buChar char="–"/>
            </a:pPr>
            <a:r>
              <a:rPr lang="en-US" sz="1800" b="0" i="0" u="none" strike="noStrike" cap="none" baseline="0">
                <a:solidFill>
                  <a:schemeClr val="dk1"/>
                </a:solidFill>
                <a:latin typeface="Arial"/>
                <a:ea typeface="Arial"/>
                <a:cs typeface="Arial"/>
                <a:sym typeface="Arial"/>
              </a:rPr>
              <a:t>Red state:</a:t>
            </a:r>
          </a:p>
          <a:p>
            <a:pPr marL="609600" marR="0" lvl="0" indent="-609600" algn="l" rtl="0">
              <a:lnSpc>
                <a:spcPct val="80000"/>
              </a:lnSpc>
              <a:spcBef>
                <a:spcPts val="400"/>
              </a:spcBef>
              <a:spcAft>
                <a:spcPts val="0"/>
              </a:spcAft>
              <a:buClr>
                <a:schemeClr val="dk1"/>
              </a:buClr>
              <a:buSzPct val="100000"/>
              <a:buFont typeface="Arial"/>
              <a:buAutoNum type="arabicPeriod"/>
            </a:pPr>
            <a:r>
              <a:rPr lang="en-US" sz="2000" b="0" i="0" u="none" strike="noStrike" cap="none" baseline="0">
                <a:solidFill>
                  <a:schemeClr val="dk1"/>
                </a:solidFill>
                <a:latin typeface="Arial"/>
                <a:ea typeface="Arial"/>
                <a:cs typeface="Arial"/>
                <a:sym typeface="Arial"/>
              </a:rPr>
              <a:t>If you were running for president and polls showed that you were ahead by 20 percentage points in California and New York would you spend money campaigning there?  Explain why or why not.</a:t>
            </a:r>
          </a:p>
          <a:p>
            <a:pPr marL="457200" marR="0" lvl="0" indent="0" algn="l" rtl="0">
              <a:lnSpc>
                <a:spcPct val="80000"/>
              </a:lnSpc>
              <a:spcBef>
                <a:spcPts val="360"/>
              </a:spcBef>
              <a:spcAft>
                <a:spcPts val="0"/>
              </a:spcAft>
              <a:buNone/>
            </a:pPr>
            <a:endParaRPr/>
          </a:p>
          <a:p>
            <a:pPr marL="609600" marR="0" lvl="0" indent="-609600" algn="l" rtl="0">
              <a:lnSpc>
                <a:spcPct val="80000"/>
              </a:lnSpc>
              <a:spcBef>
                <a:spcPts val="400"/>
              </a:spcBef>
              <a:spcAft>
                <a:spcPts val="0"/>
              </a:spcAft>
              <a:buClr>
                <a:schemeClr val="dk1"/>
              </a:buClr>
              <a:buSzPct val="100000"/>
              <a:buFont typeface="Arial"/>
              <a:buAutoNum type="arabicPeriod"/>
            </a:pPr>
            <a:r>
              <a:rPr lang="en-US" sz="2000" b="0" i="0" u="none" strike="noStrike" cap="none" baseline="0">
                <a:solidFill>
                  <a:schemeClr val="dk1"/>
                </a:solidFill>
                <a:latin typeface="Arial"/>
                <a:ea typeface="Arial"/>
                <a:cs typeface="Arial"/>
                <a:sym typeface="Arial"/>
              </a:rPr>
              <a:t>Do you think the </a:t>
            </a:r>
            <a:r>
              <a:rPr lang="en-US" sz="2000" b="1" i="0" u="none" strike="noStrike" cap="none" baseline="0">
                <a:solidFill>
                  <a:schemeClr val="dk1"/>
                </a:solidFill>
                <a:latin typeface="Arial"/>
                <a:ea typeface="Arial"/>
                <a:cs typeface="Arial"/>
                <a:sym typeface="Arial"/>
              </a:rPr>
              <a:t>winner-take all </a:t>
            </a:r>
            <a:r>
              <a:rPr lang="en-US" sz="2000" b="0" i="0" u="none" strike="noStrike" cap="none" baseline="0">
                <a:solidFill>
                  <a:schemeClr val="dk1"/>
                </a:solidFill>
                <a:latin typeface="Arial"/>
                <a:ea typeface="Arial"/>
                <a:cs typeface="Arial"/>
                <a:sym typeface="Arial"/>
              </a:rPr>
              <a:t>system is fair, why or why not?</a:t>
            </a:r>
          </a:p>
          <a:p>
            <a:pPr marL="0" marR="0" lvl="0" indent="0" algn="l" rtl="0">
              <a:lnSpc>
                <a:spcPct val="80000"/>
              </a:lnSpc>
              <a:spcBef>
                <a:spcPts val="400"/>
              </a:spcBef>
              <a:spcAft>
                <a:spcPts val="0"/>
              </a:spcAft>
              <a:buNone/>
            </a:pPr>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0" y="0"/>
            <a:ext cx="91440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800" b="0" i="0" u="none" strike="noStrike" cap="none" baseline="0">
                <a:solidFill>
                  <a:schemeClr val="dk2"/>
                </a:solidFill>
                <a:latin typeface="Arial"/>
                <a:ea typeface="Arial"/>
                <a:cs typeface="Arial"/>
                <a:sym typeface="Arial"/>
              </a:rPr>
              <a:t>Electoral Map</a:t>
            </a:r>
          </a:p>
        </p:txBody>
      </p:sp>
      <p:pic>
        <p:nvPicPr>
          <p:cNvPr id="352" name="Shape 352"/>
          <p:cNvPicPr preferRelativeResize="0"/>
          <p:nvPr/>
        </p:nvPicPr>
        <p:blipFill rotWithShape="1">
          <a:blip r:embed="rId3">
            <a:alphaModFix/>
          </a:blip>
          <a:srcRect/>
          <a:stretch/>
        </p:blipFill>
        <p:spPr>
          <a:xfrm>
            <a:off x="228600" y="1524000"/>
            <a:ext cx="8686800" cy="5124450"/>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Shape 357"/>
          <p:cNvPicPr preferRelativeResize="0"/>
          <p:nvPr/>
        </p:nvPicPr>
        <p:blipFill rotWithShape="1">
          <a:blip r:embed="rId3">
            <a:alphaModFix/>
          </a:blip>
          <a:srcRect/>
          <a:stretch/>
        </p:blipFill>
        <p:spPr>
          <a:xfrm>
            <a:off x="0" y="0"/>
            <a:ext cx="8991600" cy="6500812"/>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EOC Practice</a:t>
            </a:r>
          </a:p>
        </p:txBody>
      </p:sp>
      <p:sp>
        <p:nvSpPr>
          <p:cNvPr id="363" name="Shape 363"/>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609600" marR="0" lvl="0" indent="-609600" algn="l" rtl="0">
              <a:lnSpc>
                <a:spcPct val="100000"/>
              </a:lnSpc>
              <a:spcBef>
                <a:spcPts val="0"/>
              </a:spcBef>
              <a:spcAft>
                <a:spcPts val="0"/>
              </a:spcAft>
              <a:buClr>
                <a:schemeClr val="dk1"/>
              </a:buClr>
              <a:buSzPct val="25000"/>
              <a:buFont typeface="Arial"/>
              <a:buNone/>
            </a:pPr>
            <a:r>
              <a:rPr lang="en-US" sz="3200" b="0" i="0" u="none" strike="noStrike" cap="none" baseline="0">
                <a:solidFill>
                  <a:schemeClr val="dk1"/>
                </a:solidFill>
                <a:latin typeface="Arial"/>
                <a:ea typeface="Arial"/>
                <a:cs typeface="Arial"/>
                <a:sym typeface="Arial"/>
              </a:rPr>
              <a:t>4.  What is the purpose of a primary election?</a:t>
            </a:r>
          </a:p>
          <a:p>
            <a:pPr marL="609600" marR="0" lvl="0" indent="-609600" algn="l" rtl="0">
              <a:lnSpc>
                <a:spcPct val="100000"/>
              </a:lnSpc>
              <a:spcBef>
                <a:spcPts val="640"/>
              </a:spcBef>
              <a:spcAft>
                <a:spcPts val="0"/>
              </a:spcAft>
              <a:buClr>
                <a:schemeClr val="dk1"/>
              </a:buClr>
              <a:buSzPct val="100000"/>
              <a:buFont typeface="Arial"/>
              <a:buAutoNum type="alphaLcParenR"/>
            </a:pPr>
            <a:r>
              <a:rPr lang="en-US" sz="3200" b="0" i="0" u="none" strike="noStrike" cap="none" baseline="0">
                <a:solidFill>
                  <a:schemeClr val="dk1"/>
                </a:solidFill>
                <a:latin typeface="Arial"/>
                <a:ea typeface="Arial"/>
                <a:cs typeface="Arial"/>
                <a:sym typeface="Arial"/>
              </a:rPr>
              <a:t>to determine public opinion</a:t>
            </a:r>
          </a:p>
          <a:p>
            <a:pPr marL="609600" marR="0" lvl="0" indent="-609600" algn="l" rtl="0">
              <a:lnSpc>
                <a:spcPct val="100000"/>
              </a:lnSpc>
              <a:spcBef>
                <a:spcPts val="640"/>
              </a:spcBef>
              <a:spcAft>
                <a:spcPts val="0"/>
              </a:spcAft>
              <a:buClr>
                <a:schemeClr val="dk1"/>
              </a:buClr>
              <a:buSzPct val="100000"/>
              <a:buFont typeface="Arial"/>
              <a:buAutoNum type="alphaLcParenR"/>
            </a:pPr>
            <a:r>
              <a:rPr lang="en-US" sz="3200" b="0" i="0" u="none" strike="noStrike" cap="none" baseline="0">
                <a:solidFill>
                  <a:schemeClr val="dk1"/>
                </a:solidFill>
                <a:latin typeface="Arial"/>
                <a:ea typeface="Arial"/>
                <a:cs typeface="Arial"/>
                <a:sym typeface="Arial"/>
              </a:rPr>
              <a:t>to elect state and local officials</a:t>
            </a:r>
          </a:p>
          <a:p>
            <a:pPr marL="609600" marR="0" lvl="0" indent="-609600" algn="l" rtl="0">
              <a:lnSpc>
                <a:spcPct val="100000"/>
              </a:lnSpc>
              <a:spcBef>
                <a:spcPts val="640"/>
              </a:spcBef>
              <a:spcAft>
                <a:spcPts val="0"/>
              </a:spcAft>
              <a:buClr>
                <a:schemeClr val="dk1"/>
              </a:buClr>
              <a:buSzPct val="100000"/>
              <a:buFont typeface="Arial"/>
              <a:buAutoNum type="alphaLcParenR"/>
            </a:pPr>
            <a:r>
              <a:rPr lang="en-US" sz="3200" b="0" i="0" u="none" strike="noStrike" cap="none" baseline="0">
                <a:solidFill>
                  <a:schemeClr val="dk1"/>
                </a:solidFill>
                <a:latin typeface="Arial"/>
                <a:ea typeface="Arial"/>
                <a:cs typeface="Arial"/>
                <a:sym typeface="Arial"/>
              </a:rPr>
              <a:t>to determine each party’s candidate in the general election</a:t>
            </a:r>
          </a:p>
          <a:p>
            <a:pPr marL="609600" marR="0" lvl="0" indent="-609600" algn="l" rtl="0">
              <a:lnSpc>
                <a:spcPct val="100000"/>
              </a:lnSpc>
              <a:spcBef>
                <a:spcPts val="640"/>
              </a:spcBef>
              <a:spcAft>
                <a:spcPts val="0"/>
              </a:spcAft>
              <a:buClr>
                <a:schemeClr val="dk1"/>
              </a:buClr>
              <a:buSzPct val="100000"/>
              <a:buFont typeface="Arial"/>
              <a:buAutoNum type="alphaLcParenR"/>
            </a:pPr>
            <a:r>
              <a:rPr lang="en-US" sz="3200" b="0" i="0" u="none" strike="noStrike" cap="none" baseline="0">
                <a:solidFill>
                  <a:schemeClr val="dk1"/>
                </a:solidFill>
                <a:latin typeface="Arial"/>
                <a:ea typeface="Arial"/>
                <a:cs typeface="Arial"/>
                <a:sym typeface="Arial"/>
              </a:rPr>
              <a:t>to determine which political party will win the general election</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457200" y="-3810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1" i="0" u="none" strike="noStrike" cap="none" baseline="0">
                <a:solidFill>
                  <a:schemeClr val="dk2"/>
                </a:solidFill>
                <a:latin typeface="Arial"/>
                <a:ea typeface="Arial"/>
                <a:cs typeface="Arial"/>
                <a:sym typeface="Arial"/>
              </a:rPr>
              <a:t>Primary</a:t>
            </a:r>
          </a:p>
        </p:txBody>
      </p:sp>
      <p:sp>
        <p:nvSpPr>
          <p:cNvPr id="127" name="Shape 127"/>
          <p:cNvSpPr txBox="1">
            <a:spLocks noGrp="1"/>
          </p:cNvSpPr>
          <p:nvPr>
            <p:ph type="body" idx="1"/>
          </p:nvPr>
        </p:nvSpPr>
        <p:spPr>
          <a:xfrm>
            <a:off x="457200" y="1600200"/>
            <a:ext cx="2971799" cy="2133599"/>
          </a:xfrm>
          <a:prstGeom prst="rect">
            <a:avLst/>
          </a:prstGeom>
          <a:noFill/>
          <a:ln>
            <a:noFill/>
          </a:ln>
        </p:spPr>
        <p:txBody>
          <a:bodyPr lIns="91425" tIns="45700" rIns="91425" bIns="45700" anchor="t" anchorCtr="0">
            <a:noAutofit/>
          </a:bodyPr>
          <a:lstStyle/>
          <a:p>
            <a:pPr marL="342900" marR="0" lvl="0" indent="-139700" algn="l" rtl="0">
              <a:spcBef>
                <a:spcPts val="0"/>
              </a:spcBef>
              <a:spcAft>
                <a:spcPts val="0"/>
              </a:spcAft>
              <a:buClr>
                <a:schemeClr val="dk1"/>
              </a:buClr>
              <a:buFont typeface="Arial"/>
              <a:buNone/>
            </a:pPr>
            <a:endParaRPr sz="3200" b="0" i="0" u="none" strike="noStrike" cap="none" baseline="0">
              <a:solidFill>
                <a:schemeClr val="dk1"/>
              </a:solidFill>
              <a:latin typeface="Arial"/>
              <a:ea typeface="Arial"/>
              <a:cs typeface="Arial"/>
              <a:sym typeface="Arial"/>
            </a:endParaRPr>
          </a:p>
        </p:txBody>
      </p:sp>
      <p:pic>
        <p:nvPicPr>
          <p:cNvPr id="128" name="Shape 128"/>
          <p:cNvPicPr preferRelativeResize="0"/>
          <p:nvPr/>
        </p:nvPicPr>
        <p:blipFill rotWithShape="1">
          <a:blip r:embed="rId3">
            <a:alphaModFix/>
          </a:blip>
          <a:srcRect/>
          <a:stretch/>
        </p:blipFill>
        <p:spPr>
          <a:xfrm>
            <a:off x="0" y="3200400"/>
            <a:ext cx="5657849" cy="3657600"/>
          </a:xfrm>
          <a:prstGeom prst="rect">
            <a:avLst/>
          </a:prstGeom>
          <a:noFill/>
          <a:ln>
            <a:noFill/>
          </a:ln>
        </p:spPr>
      </p:pic>
      <p:pic>
        <p:nvPicPr>
          <p:cNvPr id="129" name="Shape 129"/>
          <p:cNvPicPr preferRelativeResize="0"/>
          <p:nvPr/>
        </p:nvPicPr>
        <p:blipFill rotWithShape="1">
          <a:blip r:embed="rId4">
            <a:alphaModFix/>
          </a:blip>
          <a:srcRect/>
          <a:stretch/>
        </p:blipFill>
        <p:spPr>
          <a:xfrm>
            <a:off x="6146800" y="2828925"/>
            <a:ext cx="2997199" cy="4029074"/>
          </a:xfrm>
          <a:prstGeom prst="rect">
            <a:avLst/>
          </a:prstGeom>
          <a:noFill/>
          <a:ln>
            <a:noFill/>
          </a:ln>
        </p:spPr>
      </p:pic>
      <p:pic>
        <p:nvPicPr>
          <p:cNvPr id="130" name="Shape 130"/>
          <p:cNvPicPr preferRelativeResize="0"/>
          <p:nvPr/>
        </p:nvPicPr>
        <p:blipFill rotWithShape="1">
          <a:blip r:embed="rId5">
            <a:alphaModFix/>
          </a:blip>
          <a:srcRect/>
          <a:stretch/>
        </p:blipFill>
        <p:spPr>
          <a:xfrm>
            <a:off x="6286500" y="0"/>
            <a:ext cx="2857499" cy="2143125"/>
          </a:xfrm>
          <a:prstGeom prst="rect">
            <a:avLst/>
          </a:prstGeom>
          <a:noFill/>
          <a:ln>
            <a:noFill/>
          </a:ln>
        </p:spPr>
      </p:pic>
      <p:pic>
        <p:nvPicPr>
          <p:cNvPr id="131" name="Shape 131"/>
          <p:cNvPicPr preferRelativeResize="0"/>
          <p:nvPr/>
        </p:nvPicPr>
        <p:blipFill rotWithShape="1">
          <a:blip r:embed="rId6">
            <a:alphaModFix/>
          </a:blip>
          <a:srcRect/>
          <a:stretch/>
        </p:blipFill>
        <p:spPr>
          <a:xfrm>
            <a:off x="4857750" y="1981200"/>
            <a:ext cx="4286250" cy="2809875"/>
          </a:xfrm>
          <a:prstGeom prst="rect">
            <a:avLst/>
          </a:prstGeom>
          <a:noFill/>
          <a:ln>
            <a:noFill/>
          </a:ln>
        </p:spPr>
      </p:pic>
      <p:pic>
        <p:nvPicPr>
          <p:cNvPr id="132" name="Shape 132"/>
          <p:cNvPicPr preferRelativeResize="0"/>
          <p:nvPr/>
        </p:nvPicPr>
        <p:blipFill rotWithShape="1">
          <a:blip r:embed="rId7">
            <a:alphaModFix/>
          </a:blip>
          <a:srcRect/>
          <a:stretch/>
        </p:blipFill>
        <p:spPr>
          <a:xfrm>
            <a:off x="0" y="609600"/>
            <a:ext cx="3809999" cy="2857499"/>
          </a:xfrm>
          <a:prstGeom prst="rect">
            <a:avLst/>
          </a:prstGeom>
          <a:noFill/>
          <a:ln>
            <a:noFill/>
          </a:ln>
        </p:spPr>
      </p:pic>
      <p:sp>
        <p:nvSpPr>
          <p:cNvPr id="133" name="Shape 133"/>
          <p:cNvSpPr txBox="1"/>
          <p:nvPr/>
        </p:nvSpPr>
        <p:spPr>
          <a:xfrm>
            <a:off x="1143000" y="533400"/>
            <a:ext cx="5410200" cy="1187449"/>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During a primary, people </a:t>
            </a:r>
            <a:r>
              <a:rPr lang="en-US" sz="2400" b="1" i="0" u="sng" strike="noStrike" cap="none" baseline="0">
                <a:solidFill>
                  <a:schemeClr val="dk1"/>
                </a:solidFill>
                <a:latin typeface="Arial"/>
                <a:ea typeface="Arial"/>
                <a:cs typeface="Arial"/>
                <a:sym typeface="Arial"/>
              </a:rPr>
              <a:t>vote</a:t>
            </a:r>
            <a:r>
              <a:rPr lang="en-US" sz="2400" b="0" i="0" u="none" strike="noStrike" cap="none" baseline="0">
                <a:solidFill>
                  <a:schemeClr val="dk1"/>
                </a:solidFill>
                <a:latin typeface="Arial"/>
                <a:ea typeface="Arial"/>
                <a:cs typeface="Arial"/>
                <a:sym typeface="Arial"/>
              </a:rPr>
              <a:t> to pick the person from the party who they want to run in the general election.</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EOC Practice</a:t>
            </a:r>
          </a:p>
        </p:txBody>
      </p:sp>
      <p:sp>
        <p:nvSpPr>
          <p:cNvPr id="370" name="Shape 370"/>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609600" marR="0" lvl="0" indent="-609600" algn="l" rtl="0">
              <a:lnSpc>
                <a:spcPct val="100000"/>
              </a:lnSpc>
              <a:spcBef>
                <a:spcPts val="0"/>
              </a:spcBef>
              <a:spcAft>
                <a:spcPts val="0"/>
              </a:spcAft>
              <a:buClr>
                <a:schemeClr val="dk1"/>
              </a:buClr>
              <a:buSzPct val="100000"/>
              <a:buFont typeface="Arial"/>
              <a:buAutoNum type="arabicPeriod" startAt="5"/>
            </a:pPr>
            <a:r>
              <a:rPr lang="en-US" sz="3200" b="0" i="0" u="none" strike="noStrike" cap="none" baseline="0">
                <a:solidFill>
                  <a:schemeClr val="dk1"/>
                </a:solidFill>
                <a:latin typeface="Arial"/>
                <a:ea typeface="Arial"/>
                <a:cs typeface="Arial"/>
                <a:sym typeface="Arial"/>
              </a:rPr>
              <a:t>Which of the following best describes the point where both the parties make their nominees to the presidency official?</a:t>
            </a:r>
          </a:p>
          <a:p>
            <a:pPr marL="971550" marR="0" lvl="1" indent="-514350" algn="l" rtl="0">
              <a:lnSpc>
                <a:spcPct val="100000"/>
              </a:lnSpc>
              <a:spcBef>
                <a:spcPts val="560"/>
              </a:spcBef>
              <a:spcAft>
                <a:spcPts val="0"/>
              </a:spcAft>
              <a:buClr>
                <a:schemeClr val="dk1"/>
              </a:buClr>
              <a:buSzPct val="100000"/>
              <a:buFont typeface="Arial"/>
              <a:buAutoNum type="alphaLcParenR"/>
            </a:pPr>
            <a:r>
              <a:rPr lang="en-US" sz="2800" b="0" i="0" u="none" strike="noStrike" cap="none" baseline="0">
                <a:solidFill>
                  <a:schemeClr val="dk1"/>
                </a:solidFill>
                <a:latin typeface="Arial"/>
                <a:ea typeface="Arial"/>
                <a:cs typeface="Arial"/>
                <a:sym typeface="Arial"/>
              </a:rPr>
              <a:t>Primary election</a:t>
            </a:r>
          </a:p>
          <a:p>
            <a:pPr marL="971550" marR="0" lvl="1" indent="-514350" algn="l" rtl="0">
              <a:lnSpc>
                <a:spcPct val="100000"/>
              </a:lnSpc>
              <a:spcBef>
                <a:spcPts val="560"/>
              </a:spcBef>
              <a:spcAft>
                <a:spcPts val="0"/>
              </a:spcAft>
              <a:buClr>
                <a:schemeClr val="dk1"/>
              </a:buClr>
              <a:buSzPct val="100000"/>
              <a:buFont typeface="Arial"/>
              <a:buAutoNum type="alphaLcParenR"/>
            </a:pPr>
            <a:r>
              <a:rPr lang="en-US" sz="2800" b="0" i="0" u="none" strike="noStrike" cap="none" baseline="0">
                <a:solidFill>
                  <a:schemeClr val="dk1"/>
                </a:solidFill>
                <a:latin typeface="Arial"/>
                <a:ea typeface="Arial"/>
                <a:cs typeface="Arial"/>
                <a:sym typeface="Arial"/>
              </a:rPr>
              <a:t>Declaration of candidacy</a:t>
            </a:r>
          </a:p>
          <a:p>
            <a:pPr marL="971550" marR="0" lvl="1" indent="-514350" algn="l" rtl="0">
              <a:lnSpc>
                <a:spcPct val="100000"/>
              </a:lnSpc>
              <a:spcBef>
                <a:spcPts val="560"/>
              </a:spcBef>
              <a:spcAft>
                <a:spcPts val="0"/>
              </a:spcAft>
              <a:buClr>
                <a:schemeClr val="dk1"/>
              </a:buClr>
              <a:buSzPct val="100000"/>
              <a:buFont typeface="Arial"/>
              <a:buAutoNum type="alphaLcParenR"/>
            </a:pPr>
            <a:r>
              <a:rPr lang="en-US" sz="2800" b="0" i="0" u="none" strike="noStrike" cap="none" baseline="0">
                <a:solidFill>
                  <a:schemeClr val="dk1"/>
                </a:solidFill>
                <a:latin typeface="Arial"/>
                <a:ea typeface="Arial"/>
                <a:cs typeface="Arial"/>
                <a:sym typeface="Arial"/>
              </a:rPr>
              <a:t>General election</a:t>
            </a:r>
          </a:p>
          <a:p>
            <a:pPr marL="971550" marR="0" lvl="1" indent="-514350" algn="l" rtl="0">
              <a:lnSpc>
                <a:spcPct val="100000"/>
              </a:lnSpc>
              <a:spcBef>
                <a:spcPts val="560"/>
              </a:spcBef>
              <a:spcAft>
                <a:spcPts val="0"/>
              </a:spcAft>
              <a:buClr>
                <a:schemeClr val="dk1"/>
              </a:buClr>
              <a:buSzPct val="100000"/>
              <a:buFont typeface="Arial"/>
              <a:buAutoNum type="alphaLcParenR"/>
            </a:pPr>
            <a:r>
              <a:rPr lang="en-US" sz="2800" b="0" i="0" u="none" strike="noStrike" cap="none" baseline="0">
                <a:solidFill>
                  <a:schemeClr val="dk1"/>
                </a:solidFill>
                <a:latin typeface="Arial"/>
                <a:ea typeface="Arial"/>
                <a:cs typeface="Arial"/>
                <a:sym typeface="Arial"/>
              </a:rPr>
              <a:t>National convention</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EOC Practice</a:t>
            </a:r>
          </a:p>
        </p:txBody>
      </p:sp>
      <p:sp>
        <p:nvSpPr>
          <p:cNvPr id="377" name="Shape 377"/>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533400" marR="0" lvl="0" indent="-533400" algn="l" rtl="0">
              <a:lnSpc>
                <a:spcPct val="9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6. What is the sequence of events during a presidential election year?</a:t>
            </a:r>
          </a:p>
          <a:p>
            <a:pPr marL="533400" marR="0" lvl="0" indent="-533400" algn="l" rtl="0">
              <a:lnSpc>
                <a:spcPct val="90000"/>
              </a:lnSpc>
              <a:spcBef>
                <a:spcPts val="560"/>
              </a:spcBef>
              <a:spcAft>
                <a:spcPts val="0"/>
              </a:spcAft>
              <a:buClr>
                <a:schemeClr val="dk1"/>
              </a:buClr>
              <a:buSzPct val="100000"/>
              <a:buFont typeface="Arial"/>
              <a:buAutoNum type="alphaLcParenR"/>
            </a:pPr>
            <a:r>
              <a:rPr lang="en-US" sz="2800" b="0" i="0" u="none" strike="noStrike" cap="none" baseline="0">
                <a:solidFill>
                  <a:schemeClr val="dk1"/>
                </a:solidFill>
                <a:latin typeface="Arial"/>
                <a:ea typeface="Arial"/>
                <a:cs typeface="Arial"/>
                <a:sym typeface="Arial"/>
              </a:rPr>
              <a:t>general election, primary election, votes cast in the Electoral College, national convention</a:t>
            </a:r>
          </a:p>
          <a:p>
            <a:pPr marL="533400" marR="0" lvl="0" indent="-533400" algn="l" rtl="0">
              <a:lnSpc>
                <a:spcPct val="90000"/>
              </a:lnSpc>
              <a:spcBef>
                <a:spcPts val="560"/>
              </a:spcBef>
              <a:spcAft>
                <a:spcPts val="0"/>
              </a:spcAft>
              <a:buClr>
                <a:schemeClr val="dk1"/>
              </a:buClr>
              <a:buSzPct val="100000"/>
              <a:buFont typeface="Arial"/>
              <a:buAutoNum type="alphaLcParenR"/>
            </a:pPr>
            <a:r>
              <a:rPr lang="en-US" sz="2800" b="0" i="0" u="none" strike="noStrike" cap="none" baseline="0">
                <a:solidFill>
                  <a:schemeClr val="dk1"/>
                </a:solidFill>
                <a:latin typeface="Arial"/>
                <a:ea typeface="Arial"/>
                <a:cs typeface="Arial"/>
                <a:sym typeface="Arial"/>
              </a:rPr>
              <a:t>national convention, primary election, votes cast in the Electoral College, general election</a:t>
            </a:r>
          </a:p>
          <a:p>
            <a:pPr marL="533400" marR="0" lvl="0" indent="-533400" algn="l" rtl="0">
              <a:lnSpc>
                <a:spcPct val="90000"/>
              </a:lnSpc>
              <a:spcBef>
                <a:spcPts val="560"/>
              </a:spcBef>
              <a:spcAft>
                <a:spcPts val="0"/>
              </a:spcAft>
              <a:buClr>
                <a:schemeClr val="dk1"/>
              </a:buClr>
              <a:buSzPct val="100000"/>
              <a:buFont typeface="Arial"/>
              <a:buAutoNum type="alphaLcParenR"/>
            </a:pPr>
            <a:r>
              <a:rPr lang="en-US" sz="2800" b="0" i="0" u="none" strike="noStrike" cap="none" baseline="0">
                <a:solidFill>
                  <a:schemeClr val="dk1"/>
                </a:solidFill>
                <a:latin typeface="Arial"/>
                <a:ea typeface="Arial"/>
                <a:cs typeface="Arial"/>
                <a:sym typeface="Arial"/>
              </a:rPr>
              <a:t>primary election, national convention, general election, votes cast in the Electoral College</a:t>
            </a:r>
          </a:p>
          <a:p>
            <a:pPr marL="533400" marR="0" lvl="0" indent="-533400" algn="l" rtl="0">
              <a:lnSpc>
                <a:spcPct val="90000"/>
              </a:lnSpc>
              <a:spcBef>
                <a:spcPts val="560"/>
              </a:spcBef>
              <a:spcAft>
                <a:spcPts val="0"/>
              </a:spcAft>
              <a:buClr>
                <a:schemeClr val="dk1"/>
              </a:buClr>
              <a:buSzPct val="100000"/>
              <a:buFont typeface="Arial"/>
              <a:buAutoNum type="alphaLcParenR"/>
            </a:pPr>
            <a:r>
              <a:rPr lang="en-US" sz="2800" b="0" i="0" u="none" strike="noStrike" cap="none" baseline="0">
                <a:solidFill>
                  <a:schemeClr val="dk1"/>
                </a:solidFill>
                <a:latin typeface="Arial"/>
                <a:ea typeface="Arial"/>
                <a:cs typeface="Arial"/>
                <a:sym typeface="Arial"/>
              </a:rPr>
              <a:t>votes cast in the Electoral College, primary election, national convention, general election</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EOC Practice</a:t>
            </a:r>
          </a:p>
        </p:txBody>
      </p:sp>
      <p:sp>
        <p:nvSpPr>
          <p:cNvPr id="384" name="Shape 384"/>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609600" marR="0" lvl="0" indent="-609600" algn="l" rtl="0">
              <a:lnSpc>
                <a:spcPct val="100000"/>
              </a:lnSpc>
              <a:spcBef>
                <a:spcPts val="0"/>
              </a:spcBef>
              <a:spcAft>
                <a:spcPts val="0"/>
              </a:spcAft>
              <a:buClr>
                <a:schemeClr val="dk1"/>
              </a:buClr>
              <a:buSzPct val="100000"/>
              <a:buFont typeface="Arial"/>
              <a:buAutoNum type="arabicPeriod" startAt="7"/>
            </a:pPr>
            <a:r>
              <a:rPr lang="en-US" sz="2800" b="0" i="0" u="none" strike="noStrike" cap="none" baseline="0">
                <a:solidFill>
                  <a:schemeClr val="dk1"/>
                </a:solidFill>
                <a:latin typeface="Arial"/>
                <a:ea typeface="Arial"/>
                <a:cs typeface="Arial"/>
                <a:sym typeface="Arial"/>
              </a:rPr>
              <a:t>How are caucuses different from primaries?</a:t>
            </a:r>
          </a:p>
          <a:p>
            <a:pPr marL="971550" marR="0" lvl="1" indent="-514350" algn="l" rtl="0">
              <a:lnSpc>
                <a:spcPct val="100000"/>
              </a:lnSpc>
              <a:spcBef>
                <a:spcPts val="500"/>
              </a:spcBef>
              <a:spcAft>
                <a:spcPts val="0"/>
              </a:spcAft>
              <a:buClr>
                <a:schemeClr val="dk1"/>
              </a:buClr>
              <a:buSzPct val="100000"/>
              <a:buFont typeface="Arial"/>
              <a:buAutoNum type="alphaLcParenR"/>
            </a:pPr>
            <a:r>
              <a:rPr lang="en-US" sz="2500" b="0" i="0" u="none" strike="noStrike" cap="none" baseline="0">
                <a:solidFill>
                  <a:schemeClr val="dk1"/>
                </a:solidFill>
                <a:latin typeface="Arial"/>
                <a:ea typeface="Arial"/>
                <a:cs typeface="Arial"/>
                <a:sym typeface="Arial"/>
              </a:rPr>
              <a:t>Primaries can only be held in states after the initial caucus has taken place.</a:t>
            </a:r>
          </a:p>
          <a:p>
            <a:pPr marL="971550" marR="0" lvl="1" indent="-514350" algn="l" rtl="0">
              <a:lnSpc>
                <a:spcPct val="100000"/>
              </a:lnSpc>
              <a:spcBef>
                <a:spcPts val="500"/>
              </a:spcBef>
              <a:spcAft>
                <a:spcPts val="0"/>
              </a:spcAft>
              <a:buClr>
                <a:schemeClr val="dk1"/>
              </a:buClr>
              <a:buSzPct val="100000"/>
              <a:buFont typeface="Arial"/>
              <a:buAutoNum type="alphaLcParenR"/>
            </a:pPr>
            <a:r>
              <a:rPr lang="en-US" sz="2500" b="0" i="0" u="none" strike="noStrike" cap="none" baseline="0">
                <a:solidFill>
                  <a:schemeClr val="dk1"/>
                </a:solidFill>
                <a:latin typeface="Arial"/>
                <a:ea typeface="Arial"/>
                <a:cs typeface="Arial"/>
                <a:sym typeface="Arial"/>
              </a:rPr>
              <a:t>Primaries are used in large states where voters select candidates at the same time.</a:t>
            </a:r>
          </a:p>
          <a:p>
            <a:pPr marL="971550" marR="0" lvl="1" indent="-514350" algn="l" rtl="0">
              <a:lnSpc>
                <a:spcPct val="100000"/>
              </a:lnSpc>
              <a:spcBef>
                <a:spcPts val="500"/>
              </a:spcBef>
              <a:spcAft>
                <a:spcPts val="0"/>
              </a:spcAft>
              <a:buClr>
                <a:schemeClr val="dk1"/>
              </a:buClr>
              <a:buSzPct val="100000"/>
              <a:buFont typeface="Arial"/>
              <a:buAutoNum type="alphaLcParenR"/>
            </a:pPr>
            <a:r>
              <a:rPr lang="en-US" sz="2500" b="0" i="0" u="none" strike="noStrike" cap="none" baseline="0">
                <a:solidFill>
                  <a:schemeClr val="dk1"/>
                </a:solidFill>
                <a:latin typeface="Arial"/>
                <a:ea typeface="Arial"/>
                <a:cs typeface="Arial"/>
                <a:sym typeface="Arial"/>
              </a:rPr>
              <a:t>Caucuses do not have the power to designate a political candidate as a party's caucus winner.	</a:t>
            </a:r>
          </a:p>
          <a:p>
            <a:pPr marL="971550" marR="0" lvl="1" indent="-514350" algn="l" rtl="0">
              <a:lnSpc>
                <a:spcPct val="100000"/>
              </a:lnSpc>
              <a:spcBef>
                <a:spcPts val="500"/>
              </a:spcBef>
              <a:spcAft>
                <a:spcPts val="0"/>
              </a:spcAft>
              <a:buClr>
                <a:schemeClr val="dk1"/>
              </a:buClr>
              <a:buSzPct val="100000"/>
              <a:buFont typeface="Arial"/>
              <a:buAutoNum type="alphaLcParenR"/>
            </a:pPr>
            <a:r>
              <a:rPr lang="en-US" sz="2500" b="0" i="0" u="none" strike="noStrike" cap="none" baseline="0">
                <a:solidFill>
                  <a:schemeClr val="dk1"/>
                </a:solidFill>
                <a:latin typeface="Arial"/>
                <a:ea typeface="Arial"/>
                <a:cs typeface="Arial"/>
                <a:sym typeface="Arial"/>
              </a:rPr>
              <a:t>Caucuses are informal gatherings of voters where discussions and support for candidates can be debated</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EOC Practice</a:t>
            </a:r>
          </a:p>
        </p:txBody>
      </p:sp>
      <p:sp>
        <p:nvSpPr>
          <p:cNvPr id="391" name="Shape 391"/>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609600" marR="0" lvl="0" indent="-609600" algn="l" rtl="0">
              <a:lnSpc>
                <a:spcPct val="100000"/>
              </a:lnSpc>
              <a:spcBef>
                <a:spcPts val="0"/>
              </a:spcBef>
              <a:spcAft>
                <a:spcPts val="0"/>
              </a:spcAft>
              <a:buClr>
                <a:schemeClr val="dk1"/>
              </a:buClr>
              <a:buSzPct val="25000"/>
              <a:buFont typeface="Arial"/>
              <a:buNone/>
            </a:pPr>
            <a:r>
              <a:rPr lang="en-US" sz="3200" b="0" i="0" u="none" strike="noStrike" cap="none" baseline="0">
                <a:solidFill>
                  <a:schemeClr val="dk1"/>
                </a:solidFill>
                <a:latin typeface="Arial"/>
                <a:ea typeface="Arial"/>
                <a:cs typeface="Arial"/>
                <a:sym typeface="Arial"/>
              </a:rPr>
              <a:t>9.  Which of the following allows voters to choose candidates from either political party?</a:t>
            </a:r>
          </a:p>
          <a:p>
            <a:pPr marL="609600" marR="0" lvl="0" indent="-609600" algn="l" rtl="0">
              <a:lnSpc>
                <a:spcPct val="100000"/>
              </a:lnSpc>
              <a:spcBef>
                <a:spcPts val="640"/>
              </a:spcBef>
              <a:spcAft>
                <a:spcPts val="0"/>
              </a:spcAft>
              <a:buClr>
                <a:schemeClr val="dk1"/>
              </a:buClr>
              <a:buSzPct val="100000"/>
              <a:buFont typeface="Arial"/>
              <a:buAutoNum type="alphaLcParenR"/>
            </a:pPr>
            <a:r>
              <a:rPr lang="en-US" sz="3200" b="0" i="0" u="none" strike="noStrike" cap="none" baseline="0">
                <a:solidFill>
                  <a:schemeClr val="dk1"/>
                </a:solidFill>
                <a:latin typeface="Arial"/>
                <a:ea typeface="Arial"/>
                <a:cs typeface="Arial"/>
                <a:sym typeface="Arial"/>
              </a:rPr>
              <a:t>closed primary election</a:t>
            </a:r>
          </a:p>
          <a:p>
            <a:pPr marL="609600" marR="0" lvl="0" indent="-609600" algn="l" rtl="0">
              <a:lnSpc>
                <a:spcPct val="100000"/>
              </a:lnSpc>
              <a:spcBef>
                <a:spcPts val="640"/>
              </a:spcBef>
              <a:spcAft>
                <a:spcPts val="0"/>
              </a:spcAft>
              <a:buClr>
                <a:schemeClr val="dk1"/>
              </a:buClr>
              <a:buSzPct val="100000"/>
              <a:buFont typeface="Arial"/>
              <a:buAutoNum type="alphaLcParenR"/>
            </a:pPr>
            <a:r>
              <a:rPr lang="en-US" sz="3200" b="0" i="0" u="none" strike="noStrike" cap="none" baseline="0">
                <a:solidFill>
                  <a:schemeClr val="dk1"/>
                </a:solidFill>
                <a:latin typeface="Arial"/>
                <a:ea typeface="Arial"/>
                <a:cs typeface="Arial"/>
                <a:sym typeface="Arial"/>
              </a:rPr>
              <a:t>general election</a:t>
            </a:r>
          </a:p>
          <a:p>
            <a:pPr marL="609600" marR="0" lvl="0" indent="-609600" algn="l" rtl="0">
              <a:lnSpc>
                <a:spcPct val="100000"/>
              </a:lnSpc>
              <a:spcBef>
                <a:spcPts val="640"/>
              </a:spcBef>
              <a:spcAft>
                <a:spcPts val="0"/>
              </a:spcAft>
              <a:buClr>
                <a:schemeClr val="dk1"/>
              </a:buClr>
              <a:buSzPct val="100000"/>
              <a:buFont typeface="Arial"/>
              <a:buAutoNum type="alphaLcParenR"/>
            </a:pPr>
            <a:r>
              <a:rPr lang="en-US" sz="3200" b="0" i="0" u="none" strike="noStrike" cap="none" baseline="0">
                <a:solidFill>
                  <a:schemeClr val="dk1"/>
                </a:solidFill>
                <a:latin typeface="Arial"/>
                <a:ea typeface="Arial"/>
                <a:cs typeface="Arial"/>
                <a:sym typeface="Arial"/>
              </a:rPr>
              <a:t>primary election</a:t>
            </a:r>
          </a:p>
          <a:p>
            <a:pPr marL="609600" marR="0" lvl="0" indent="-609600" algn="l" rtl="0">
              <a:lnSpc>
                <a:spcPct val="100000"/>
              </a:lnSpc>
              <a:spcBef>
                <a:spcPts val="640"/>
              </a:spcBef>
              <a:spcAft>
                <a:spcPts val="0"/>
              </a:spcAft>
              <a:buClr>
                <a:schemeClr val="dk1"/>
              </a:buClr>
              <a:buSzPct val="100000"/>
              <a:buFont typeface="Arial"/>
              <a:buAutoNum type="alphaLcParenR"/>
            </a:pPr>
            <a:r>
              <a:rPr lang="en-US" sz="3200" b="0" i="0" u="none" strike="noStrike" cap="none" baseline="0">
                <a:solidFill>
                  <a:schemeClr val="dk1"/>
                </a:solidFill>
                <a:latin typeface="Arial"/>
                <a:ea typeface="Arial"/>
                <a:cs typeface="Arial"/>
                <a:sym typeface="Arial"/>
              </a:rPr>
              <a:t>Electoral college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sp>
        <p:nvSpPr>
          <p:cNvPr id="139" name="Shape 139"/>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200" b="0" i="0" u="none" strike="noStrike" cap="none" baseline="0">
                <a:solidFill>
                  <a:schemeClr val="dk1"/>
                </a:solidFill>
                <a:latin typeface="Arial"/>
                <a:ea typeface="Arial"/>
                <a:cs typeface="Arial"/>
                <a:sym typeface="Arial"/>
              </a:rPr>
              <a:t>Primaries can be </a:t>
            </a:r>
            <a:r>
              <a:rPr lang="en-US" sz="3200" b="1" i="0" u="none" strike="noStrike" cap="none" baseline="0">
                <a:solidFill>
                  <a:schemeClr val="dk1"/>
                </a:solidFill>
                <a:latin typeface="Arial"/>
                <a:ea typeface="Arial"/>
                <a:cs typeface="Arial"/>
                <a:sym typeface="Arial"/>
              </a:rPr>
              <a:t>open</a:t>
            </a:r>
            <a:r>
              <a:rPr lang="en-US" sz="3200" b="0" i="0" u="none" strike="noStrike" cap="none" baseline="0">
                <a:solidFill>
                  <a:schemeClr val="dk1"/>
                </a:solidFill>
                <a:latin typeface="Arial"/>
                <a:ea typeface="Arial"/>
                <a:cs typeface="Arial"/>
                <a:sym typeface="Arial"/>
              </a:rPr>
              <a:t> or </a:t>
            </a:r>
            <a:r>
              <a:rPr lang="en-US" sz="3200" b="1" i="0" u="none" strike="noStrike" cap="none" baseline="0">
                <a:solidFill>
                  <a:schemeClr val="dk1"/>
                </a:solidFill>
                <a:latin typeface="Arial"/>
                <a:ea typeface="Arial"/>
                <a:cs typeface="Arial"/>
                <a:sym typeface="Arial"/>
              </a:rPr>
              <a:t>closed</a:t>
            </a:r>
            <a:r>
              <a:rPr lang="en-US" sz="3200" b="0" i="0" u="none" strike="noStrike" cap="none" baseline="0">
                <a:solidFill>
                  <a:schemeClr val="dk1"/>
                </a:solidFill>
                <a:latin typeface="Arial"/>
                <a:ea typeface="Arial"/>
                <a:cs typeface="Arial"/>
                <a:sym typeface="Arial"/>
              </a:rPr>
              <a:t>.  Open means all registered voters can participate.  Closed means only party members can vote in primary.</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Ex:  The North Carolina primary is </a:t>
            </a:r>
            <a:r>
              <a:rPr lang="en-US" sz="2800" b="1" i="0" u="sng" strike="noStrike" cap="none" baseline="0">
                <a:solidFill>
                  <a:schemeClr val="dk1"/>
                </a:solidFill>
                <a:latin typeface="Arial"/>
                <a:ea typeface="Arial"/>
                <a:cs typeface="Arial"/>
                <a:sym typeface="Arial"/>
              </a:rPr>
              <a:t>closed</a:t>
            </a:r>
            <a:r>
              <a:rPr lang="en-US" sz="2800" b="1" i="0" u="none" strike="noStrike" cap="none" baseline="0">
                <a:solidFill>
                  <a:schemeClr val="dk1"/>
                </a:solidFill>
                <a:latin typeface="Arial"/>
                <a:ea typeface="Arial"/>
                <a:cs typeface="Arial"/>
                <a:sym typeface="Arial"/>
              </a:rPr>
              <a:t>,</a:t>
            </a:r>
            <a:r>
              <a:rPr lang="en-US" sz="2800" b="0" i="0" u="none" strike="noStrike" cap="none" baseline="0">
                <a:solidFill>
                  <a:schemeClr val="dk1"/>
                </a:solidFill>
                <a:latin typeface="Arial"/>
                <a:ea typeface="Arial"/>
                <a:cs typeface="Arial"/>
                <a:sym typeface="Arial"/>
              </a:rPr>
              <a:t> this means that in order to participate voters must be registered with a certain party.</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baseline="0">
                <a:solidFill>
                  <a:schemeClr val="dk1"/>
                </a:solidFill>
                <a:latin typeface="Arial"/>
                <a:ea typeface="Arial"/>
                <a:cs typeface="Arial"/>
                <a:sym typeface="Arial"/>
              </a:rPr>
              <a:t>The New Hampshire primary is </a:t>
            </a:r>
            <a:r>
              <a:rPr lang="en-US" sz="2800" b="1" i="0" u="sng" strike="noStrike" cap="none" baseline="0">
                <a:solidFill>
                  <a:schemeClr val="dk1"/>
                </a:solidFill>
                <a:latin typeface="Arial"/>
                <a:ea typeface="Arial"/>
                <a:cs typeface="Arial"/>
                <a:sym typeface="Arial"/>
              </a:rPr>
              <a:t>OPEN</a:t>
            </a:r>
            <a:r>
              <a:rPr lang="en-US" sz="2800" b="0" i="0" u="none" strike="noStrike" cap="none" baseline="0">
                <a:solidFill>
                  <a:schemeClr val="dk1"/>
                </a:solidFill>
                <a:latin typeface="Arial"/>
                <a:ea typeface="Arial"/>
                <a:cs typeface="Arial"/>
                <a:sym typeface="Arial"/>
              </a:rPr>
              <a:t> this means that it is open to all voters (R, D or independent)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143000" y="228600"/>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Caucus</a:t>
            </a:r>
          </a:p>
        </p:txBody>
      </p:sp>
      <p:pic>
        <p:nvPicPr>
          <p:cNvPr id="145" name="Shape 145"/>
          <p:cNvPicPr preferRelativeResize="0"/>
          <p:nvPr/>
        </p:nvPicPr>
        <p:blipFill rotWithShape="1">
          <a:blip r:embed="rId3">
            <a:alphaModFix/>
          </a:blip>
          <a:srcRect/>
          <a:stretch/>
        </p:blipFill>
        <p:spPr>
          <a:xfrm>
            <a:off x="4572000" y="0"/>
            <a:ext cx="3984624" cy="3956050"/>
          </a:xfrm>
          <a:prstGeom prst="rect">
            <a:avLst/>
          </a:prstGeom>
          <a:noFill/>
          <a:ln>
            <a:noFill/>
          </a:ln>
        </p:spPr>
      </p:pic>
      <p:pic>
        <p:nvPicPr>
          <p:cNvPr id="146" name="Shape 146"/>
          <p:cNvPicPr preferRelativeResize="0"/>
          <p:nvPr/>
        </p:nvPicPr>
        <p:blipFill/>
        <p:spPr>
          <a:xfrm>
            <a:off x="0" y="2733675"/>
            <a:ext cx="5810250" cy="4124325"/>
          </a:xfrm>
          <a:prstGeom prst="rect">
            <a:avLst/>
          </a:prstGeom>
          <a:solidFill>
            <a:srgbClr val="FFFFFF"/>
          </a:solidFill>
          <a:ln>
            <a:noFill/>
          </a:ln>
        </p:spPr>
      </p:pic>
      <p:sp>
        <p:nvSpPr>
          <p:cNvPr id="147" name="Shape 147"/>
          <p:cNvSpPr txBox="1"/>
          <p:nvPr/>
        </p:nvSpPr>
        <p:spPr>
          <a:xfrm>
            <a:off x="6019800" y="3352800"/>
            <a:ext cx="2666999" cy="308133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a:solidFill>
                  <a:schemeClr val="dk1"/>
                </a:solidFill>
                <a:latin typeface="Arial"/>
                <a:ea typeface="Arial"/>
                <a:cs typeface="Arial"/>
                <a:sym typeface="Arial"/>
              </a:rPr>
              <a:t>In a caucus people MEET and discuss who they want to elect.  There might be several votes.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Democratic Primary Debate</a:t>
            </a:r>
          </a:p>
        </p:txBody>
      </p:sp>
      <p:pic>
        <p:nvPicPr>
          <p:cNvPr id="153" name="Shape 153"/>
          <p:cNvPicPr preferRelativeResize="0"/>
          <p:nvPr/>
        </p:nvPicPr>
        <p:blipFill rotWithShape="1">
          <a:blip r:embed="rId3">
            <a:alphaModFix/>
          </a:blip>
          <a:srcRect/>
          <a:stretch/>
        </p:blipFill>
        <p:spPr>
          <a:xfrm>
            <a:off x="1676400" y="1828800"/>
            <a:ext cx="6476999" cy="4341811"/>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400" b="0" i="0" u="none" strike="noStrike" cap="none" baseline="0">
                <a:solidFill>
                  <a:schemeClr val="dk2"/>
                </a:solidFill>
                <a:latin typeface="Arial"/>
                <a:ea typeface="Arial"/>
                <a:cs typeface="Arial"/>
                <a:sym typeface="Arial"/>
              </a:rPr>
              <a:t>Republican Primary Debate</a:t>
            </a:r>
          </a:p>
        </p:txBody>
      </p:sp>
      <p:pic>
        <p:nvPicPr>
          <p:cNvPr id="159" name="Shape 159"/>
          <p:cNvPicPr preferRelativeResize="0"/>
          <p:nvPr/>
        </p:nvPicPr>
        <p:blipFill rotWithShape="1">
          <a:blip r:embed="rId3">
            <a:alphaModFix/>
          </a:blip>
          <a:srcRect/>
          <a:stretch/>
        </p:blipFill>
        <p:spPr>
          <a:xfrm>
            <a:off x="0" y="2286000"/>
            <a:ext cx="9372600" cy="2570162"/>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a:solidFill>
                <a:schemeClr val="dk2"/>
              </a:solidFill>
              <a:latin typeface="Arial"/>
              <a:ea typeface="Arial"/>
              <a:cs typeface="Arial"/>
              <a:sym typeface="Arial"/>
            </a:endParaRPr>
          </a:p>
        </p:txBody>
      </p:sp>
      <p:sp>
        <p:nvSpPr>
          <p:cNvPr id="165" name="Shape 165"/>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990600" marR="0" lvl="1" indent="-533400" algn="l" rtl="0">
              <a:lnSpc>
                <a:spcPct val="100000"/>
              </a:lnSpc>
              <a:spcBef>
                <a:spcPts val="0"/>
              </a:spcBef>
              <a:spcAft>
                <a:spcPts val="0"/>
              </a:spcAft>
              <a:buClr>
                <a:schemeClr val="dk1"/>
              </a:buClr>
              <a:buSzPct val="25000"/>
              <a:buFont typeface="Arial"/>
              <a:buNone/>
            </a:pPr>
            <a:r>
              <a:rPr lang="en-US" sz="2900" b="1" i="0" u="none" strike="noStrike" cap="none" baseline="0">
                <a:solidFill>
                  <a:schemeClr val="dk1"/>
                </a:solidFill>
                <a:latin typeface="Arial"/>
                <a:ea typeface="Arial"/>
                <a:cs typeface="Arial"/>
                <a:sym typeface="Arial"/>
              </a:rPr>
              <a:t>3.  National Convention</a:t>
            </a:r>
            <a:r>
              <a:rPr lang="en-US" sz="2900" b="0" i="0" u="none" strike="noStrike" cap="none" baseline="0">
                <a:solidFill>
                  <a:schemeClr val="dk1"/>
                </a:solidFill>
                <a:latin typeface="Arial"/>
                <a:ea typeface="Arial"/>
                <a:cs typeface="Arial"/>
                <a:sym typeface="Arial"/>
              </a:rPr>
              <a:t>: Delegates for each party report at the end of the summer.  </a:t>
            </a:r>
            <a:r>
              <a:rPr lang="en-US" sz="2900" b="1" i="0" u="none" strike="noStrike" cap="none" baseline="0">
                <a:solidFill>
                  <a:schemeClr val="dk1"/>
                </a:solidFill>
                <a:latin typeface="Arial"/>
                <a:ea typeface="Arial"/>
                <a:cs typeface="Arial"/>
                <a:sym typeface="Arial"/>
              </a:rPr>
              <a:t>This is where each party officially announces their nominee for president.</a:t>
            </a:r>
          </a:p>
          <a:p>
            <a:pPr marL="342900" marR="0" lvl="0" indent="-158750" algn="l" rtl="0">
              <a:spcBef>
                <a:spcPts val="580"/>
              </a:spcBef>
              <a:spcAft>
                <a:spcPts val="0"/>
              </a:spcAft>
              <a:buClr>
                <a:schemeClr val="dk1"/>
              </a:buClr>
              <a:buFont typeface="Arial"/>
              <a:buNone/>
            </a:pPr>
            <a:endParaRPr sz="2900" b="1"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1454</Words>
  <Application>Microsoft Office PowerPoint</Application>
  <PresentationFormat>On-screen Show (4:3)</PresentationFormat>
  <Paragraphs>142</Paragraphs>
  <Slides>43</Slides>
  <Notes>42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43</vt:i4>
      </vt:variant>
    </vt:vector>
  </HeadingPairs>
  <TitlesOfParts>
    <vt:vector size="45" baseType="lpstr">
      <vt:lpstr>Arial</vt:lpstr>
      <vt:lpstr>Default Design</vt:lpstr>
      <vt:lpstr>PowerPoint Presentation</vt:lpstr>
      <vt:lpstr>Notes </vt:lpstr>
      <vt:lpstr>PowerPoint Presentation</vt:lpstr>
      <vt:lpstr>Primary</vt:lpstr>
      <vt:lpstr>PowerPoint Presentation</vt:lpstr>
      <vt:lpstr>Caucus</vt:lpstr>
      <vt:lpstr>Democratic Primary Debate</vt:lpstr>
      <vt:lpstr>Republican Primary Debate</vt:lpstr>
      <vt:lpstr>PowerPoint Presentation</vt:lpstr>
      <vt:lpstr>Conventions:  Each party announces their national candidate for president.</vt:lpstr>
      <vt:lpstr>PowerPoint Presentation</vt:lpstr>
      <vt:lpstr>RNC 2012</vt:lpstr>
      <vt:lpstr>PowerPoint Presentation</vt:lpstr>
      <vt:lpstr>Notes :</vt:lpstr>
      <vt:lpstr>PowerPoint Presentation</vt:lpstr>
      <vt:lpstr>PowerPoint Presentation</vt:lpstr>
      <vt:lpstr>PowerPoint Presentation</vt:lpstr>
      <vt:lpstr>Answer!</vt:lpstr>
      <vt:lpstr>PowerPoint Presentation</vt:lpstr>
      <vt:lpstr>Retail politics:  Sell Yourself!</vt:lpstr>
      <vt:lpstr>Use your plain folks appeal!</vt:lpstr>
      <vt:lpstr>You’ll need a plane to get to all 50 states!</vt:lpstr>
      <vt:lpstr>You’ll also need protection</vt:lpstr>
      <vt:lpstr>Debates: held during primaries and during the general election</vt:lpstr>
      <vt:lpstr>General Election Debates</vt:lpstr>
      <vt:lpstr>PowerPoint Presentation</vt:lpstr>
      <vt:lpstr>Electoral College</vt:lpstr>
      <vt:lpstr>PowerPoint Presentation</vt:lpstr>
      <vt:lpstr>Electoral College Cont’d</vt:lpstr>
      <vt:lpstr>Electoral College Cont’d</vt:lpstr>
      <vt:lpstr>Why we use the Electoral College.</vt:lpstr>
      <vt:lpstr>Electoral College Map</vt:lpstr>
      <vt:lpstr>2008 Election Prediction</vt:lpstr>
      <vt:lpstr>Final 2008 Election Results Obama: 365 Electoral Votes McCain: 173 Electoral Votes</vt:lpstr>
      <vt:lpstr>Notes 26</vt:lpstr>
      <vt:lpstr>PowerPoint Presentation</vt:lpstr>
      <vt:lpstr>Electoral Map</vt:lpstr>
      <vt:lpstr>PowerPoint Presentation</vt:lpstr>
      <vt:lpstr>EOC Practice</vt:lpstr>
      <vt:lpstr>EOC Practice</vt:lpstr>
      <vt:lpstr>EOC Practice</vt:lpstr>
      <vt:lpstr>EOC Practice</vt:lpstr>
      <vt:lpstr>EOC Practice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Edwards, Kara L.</dc:creator>
  <cp:lastModifiedBy>Hawley, Kara L.</cp:lastModifiedBy>
  <cp:revision>1</cp:revision>
  <dcterms:modified xsi:type="dcterms:W3CDTF">2015-04-15T13:49:34Z</dcterms:modified>
</cp:coreProperties>
</file>