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16"/>
  </p:notesMasterIdLst>
  <p:sldIdLst>
    <p:sldId id="256" r:id="rId4"/>
    <p:sldId id="257" r:id="rId5"/>
    <p:sldId id="258" r:id="rId6"/>
    <p:sldId id="27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0822B0-325E-4E4D-9C5F-3CE360342813}">
  <a:tblStyle styleId="{B50822B0-325E-4E4D-9C5F-3CE360342813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62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8794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727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2823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362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6860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547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31266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9621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99634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3426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1719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5039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60"/>
              </a:spcBef>
              <a:spcAft>
                <a:spcPts val="0"/>
              </a:spcAft>
              <a:buClr>
                <a:srgbClr val="964305"/>
              </a:buClr>
              <a:buFont typeface="Georgia"/>
              <a:buNone/>
              <a:defRPr/>
            </a:lvl5pPr>
            <a:lvl6pPr marL="2286000" marR="0" indent="0" algn="ctr" rtl="0">
              <a:spcBef>
                <a:spcPts val="360"/>
              </a:spcBef>
              <a:buClr>
                <a:schemeClr val="accent6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320"/>
              </a:spcBef>
              <a:buClr>
                <a:srgbClr val="318093"/>
              </a:buClr>
              <a:buFont typeface="Georgia"/>
              <a:buNone/>
              <a:defRPr/>
            </a:lvl7pPr>
            <a:lvl8pPr marL="3200400" marR="0" indent="0" algn="ctr" rtl="0">
              <a:spcBef>
                <a:spcPts val="320"/>
              </a:spcBef>
              <a:buClr>
                <a:srgbClr val="74962D"/>
              </a:buClr>
              <a:buFont typeface="Georgia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rgbClr val="E0A208"/>
              </a:buClr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 baseline="0">
                <a:solidFill>
                  <a:srgbClr val="AB26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AB2627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325" indent="-142875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Font typeface="Noto Symbol"/>
              <a:buChar char="•"/>
              <a:defRPr/>
            </a:lvl3pPr>
            <a:lvl4pPr marL="1096963" indent="-144462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Font typeface="Noto Symbol"/>
              <a:buChar char="•"/>
              <a:defRPr/>
            </a:lvl4pPr>
            <a:lvl5pPr marL="1371600" indent="-114300" algn="l" rtl="0">
              <a:spcBef>
                <a:spcPts val="360"/>
              </a:spcBef>
              <a:spcAft>
                <a:spcPts val="0"/>
              </a:spcAft>
              <a:buClr>
                <a:srgbClr val="964305"/>
              </a:buClr>
              <a:buFont typeface="Georgia"/>
              <a:buChar char="•"/>
              <a:defRPr/>
            </a:lvl5pPr>
            <a:lvl6pPr marL="164592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01600" algn="l" rtl="0">
              <a:spcBef>
                <a:spcPts val="320"/>
              </a:spcBef>
              <a:buClr>
                <a:srgbClr val="318093"/>
              </a:buClr>
              <a:buFont typeface="Georgia"/>
              <a:buChar char="•"/>
              <a:defRPr/>
            </a:lvl7pPr>
            <a:lvl8pPr marL="2103120" indent="-83820" algn="l" rtl="0">
              <a:spcBef>
                <a:spcPts val="320"/>
              </a:spcBef>
              <a:buClr>
                <a:srgbClr val="74962D"/>
              </a:buClr>
              <a:buFont typeface="Georgia"/>
              <a:buChar char="•"/>
              <a:defRPr/>
            </a:lvl8pPr>
            <a:lvl9pPr marL="2377440" indent="-113029" algn="l" rtl="0">
              <a:spcBef>
                <a:spcPts val="280"/>
              </a:spcBef>
              <a:buClr>
                <a:srgbClr val="E0A208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 baseline="0">
                <a:solidFill>
                  <a:srgbClr val="AB26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AB2627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 baseline="0">
                <a:solidFill>
                  <a:srgbClr val="AB26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AB2627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8991600" y="3175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146050" y="6391275"/>
            <a:ext cx="8832849" cy="309561"/>
          </a:xfrm>
          <a:prstGeom prst="rect">
            <a:avLst/>
          </a:prstGeom>
          <a:solidFill>
            <a:srgbClr val="C32D2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" name="Shape 14"/>
          <p:cNvCxnSpPr/>
          <p:nvPr/>
        </p:nvCxnSpPr>
        <p:spPr>
          <a:xfrm>
            <a:off x="155575" y="2419350"/>
            <a:ext cx="8832849" cy="0"/>
          </a:xfrm>
          <a:prstGeom prst="straightConnector1">
            <a:avLst/>
          </a:prstGeom>
          <a:noFill/>
          <a:ln w="11425" cap="flat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" name="Shape 15"/>
          <p:cNvSpPr txBox="1"/>
          <p:nvPr/>
        </p:nvSpPr>
        <p:spPr>
          <a:xfrm>
            <a:off x="152400" y="152400"/>
            <a:ext cx="8832849" cy="6546850"/>
          </a:xfrm>
          <a:prstGeom prst="rect">
            <a:avLst/>
          </a:prstGeom>
          <a:noFill/>
          <a:ln w="9525" cap="flat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4267200" y="211455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4362450" y="2209800"/>
            <a:ext cx="419099" cy="420687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Font typeface="Noto Symbol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Font typeface="Noto Symbol"/>
              <a:buChar char="•"/>
              <a:defRPr/>
            </a:lvl4pPr>
            <a:lvl5pPr marL="1371600" marR="0" indent="-114300" algn="l" rtl="0">
              <a:spcBef>
                <a:spcPts val="360"/>
              </a:spcBef>
              <a:spcAft>
                <a:spcPts val="0"/>
              </a:spcAft>
              <a:buClr>
                <a:srgbClr val="964305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318093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4962D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E0A208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4343400" y="219868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 baseline="0">
                <a:solidFill>
                  <a:srgbClr val="AB26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AB2627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C32D2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flat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" name="Shape 36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flat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" name="Shape 37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Font typeface="Noto Symbol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Font typeface="Noto Symbol"/>
              <a:buChar char="•"/>
              <a:defRPr/>
            </a:lvl4pPr>
            <a:lvl5pPr marL="1371600" marR="0" indent="-114300" algn="l" rtl="0">
              <a:spcBef>
                <a:spcPts val="360"/>
              </a:spcBef>
              <a:spcAft>
                <a:spcPts val="0"/>
              </a:spcAft>
              <a:buClr>
                <a:srgbClr val="964305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318093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4962D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E0A208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5791200" y="6405562"/>
            <a:ext cx="304482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04800" y="6410325"/>
            <a:ext cx="3581399" cy="36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4362450" y="1027112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 baseline="0">
                <a:solidFill>
                  <a:srgbClr val="AB26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AB2627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 txBox="1"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/>
        </p:nvSpPr>
        <p:spPr>
          <a:xfrm>
            <a:off x="149225" y="6388100"/>
            <a:ext cx="8832849" cy="309561"/>
          </a:xfrm>
          <a:prstGeom prst="rect">
            <a:avLst/>
          </a:prstGeom>
          <a:solidFill>
            <a:srgbClr val="C32D2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52400" y="155575"/>
            <a:ext cx="8832849" cy="6546850"/>
          </a:xfrm>
          <a:prstGeom prst="rect">
            <a:avLst/>
          </a:prstGeom>
          <a:noFill/>
          <a:ln w="9525" cap="flat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" name="Shape 57"/>
          <p:cNvCxnSpPr/>
          <p:nvPr/>
        </p:nvCxnSpPr>
        <p:spPr>
          <a:xfrm>
            <a:off x="152400" y="1276350"/>
            <a:ext cx="8832849" cy="0"/>
          </a:xfrm>
          <a:prstGeom prst="straightConnector1">
            <a:avLst/>
          </a:prstGeom>
          <a:noFill/>
          <a:ln w="9525" cap="flat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8" name="Shape 58"/>
          <p:cNvSpPr/>
          <p:nvPr/>
        </p:nvSpPr>
        <p:spPr>
          <a:xfrm>
            <a:off x="4267200" y="955675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4362450" y="1050925"/>
            <a:ext cx="419099" cy="420687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AB2627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01625" y="1524000"/>
            <a:ext cx="8534399" cy="4598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27317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7688" marR="0" indent="-183197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325" marR="0" indent="-142875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Font typeface="Noto Symbol"/>
              <a:buChar char="•"/>
              <a:defRPr/>
            </a:lvl3pPr>
            <a:lvl4pPr marL="1096963" marR="0" indent="-144462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Font typeface="Noto Symbol"/>
              <a:buChar char="•"/>
              <a:defRPr/>
            </a:lvl4pPr>
            <a:lvl5pPr marL="1371600" marR="0" indent="-114300" algn="l" rtl="0">
              <a:spcBef>
                <a:spcPts val="360"/>
              </a:spcBef>
              <a:spcAft>
                <a:spcPts val="0"/>
              </a:spcAft>
              <a:buClr>
                <a:srgbClr val="964305"/>
              </a:buClr>
              <a:buFont typeface="Georgia"/>
              <a:buChar char="•"/>
              <a:defRPr/>
            </a:lvl5pPr>
            <a:lvl6pPr marL="1645920" marR="0" indent="-9398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01600" algn="l" rtl="0">
              <a:spcBef>
                <a:spcPts val="320"/>
              </a:spcBef>
              <a:buClr>
                <a:srgbClr val="318093"/>
              </a:buClr>
              <a:buFont typeface="Georgia"/>
              <a:buChar char="•"/>
              <a:defRPr/>
            </a:lvl7pPr>
            <a:lvl8pPr marL="2103120" marR="0" indent="-83820" algn="l" rtl="0">
              <a:spcBef>
                <a:spcPts val="320"/>
              </a:spcBef>
              <a:buClr>
                <a:srgbClr val="74962D"/>
              </a:buClr>
              <a:buFont typeface="Georgia"/>
              <a:buChar char="•"/>
              <a:defRPr/>
            </a:lvl8pPr>
            <a:lvl9pPr marL="2377440" marR="0" indent="-113029" algn="l" rtl="0">
              <a:spcBef>
                <a:spcPts val="280"/>
              </a:spcBef>
              <a:buClr>
                <a:srgbClr val="E0A208"/>
              </a:buClr>
              <a:buFont typeface="Georgia"/>
              <a:buChar char="•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 baseline="0">
                <a:solidFill>
                  <a:srgbClr val="AB262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AB2627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600" b="1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304800" y="381000"/>
            <a:ext cx="8534399" cy="2590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algn="l"/>
            <a:r>
              <a:rPr b="0" i="0">
                <a:ln w="76200" cap="flat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8080"/>
                </a:solidFill>
                <a:latin typeface="Arial"/>
              </a:rPr>
              <a:t>Political Parties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2627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America’s 2 party system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two major political parties in the US are the: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Republicans (Conservatives)</a:t>
            </a:r>
          </a:p>
          <a:p>
            <a:pPr marL="547687" marR="0" lvl="1" indent="-280987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Democrats (Liberals)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 can register to vote as a Republican, a Democrat, or an </a:t>
            </a:r>
            <a:r>
              <a:rPr lang="en-US" sz="27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Independent 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(you don’t belong to either party).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01625" y="0"/>
            <a:ext cx="8534399" cy="987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2627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7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7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7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7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27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7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Political Spectrum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2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Reactionary</a:t>
            </a:r>
            <a:r>
              <a:rPr lang="en-US"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Doesn’t support any change</a:t>
            </a:r>
          </a:p>
          <a:p>
            <a:pPr marL="547687" marR="0" lvl="1" indent="-28098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2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Conservative</a:t>
            </a:r>
            <a:r>
              <a:rPr lang="en-US"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little change, individual freedom, small gov’t</a:t>
            </a:r>
          </a:p>
          <a:p>
            <a:pPr marL="547687" marR="0" lvl="1" indent="-18319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2200" b="1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18319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2200" b="1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Georgia"/>
              <a:buNone/>
            </a:pPr>
            <a:r>
              <a:rPr lang="en-US" sz="22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     Moderate</a:t>
            </a:r>
            <a:r>
              <a:rPr lang="en-US"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some reform</a:t>
            </a:r>
          </a:p>
          <a:p>
            <a:pPr marL="547687" marR="0" lvl="1" indent="-18319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2200" b="1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2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Liberal</a:t>
            </a:r>
            <a:r>
              <a:rPr lang="en-US"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Reforms, gov’t involvement to solve social problems.</a:t>
            </a:r>
          </a:p>
          <a:p>
            <a:pPr marL="547687" marR="0" lvl="1" indent="-28098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200" b="1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Radical</a:t>
            </a:r>
            <a:r>
              <a:rPr lang="en-US" sz="22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: Revolution, wants extreme change. 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200" b="0" i="0" u="none" strike="noStrike" cap="none" baseline="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152400" y="1828800"/>
            <a:ext cx="838199" cy="3968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Right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0" y="3124200"/>
            <a:ext cx="990599" cy="396874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Middle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228600" y="3962400"/>
            <a:ext cx="762000" cy="39687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0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Left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2627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Notes 40</a:t>
            </a:r>
          </a:p>
        </p:txBody>
      </p:sp>
      <p:graphicFrame>
        <p:nvGraphicFramePr>
          <p:cNvPr id="155" name="Shape 155"/>
          <p:cNvGraphicFramePr/>
          <p:nvPr/>
        </p:nvGraphicFramePr>
        <p:xfrm>
          <a:off x="228600" y="1219200"/>
          <a:ext cx="8686775" cy="4165600"/>
        </p:xfrm>
        <a:graphic>
          <a:graphicData uri="http://schemas.openxmlformats.org/drawingml/2006/table">
            <a:tbl>
              <a:tblPr>
                <a:noFill/>
                <a:tableStyleId>{B50822B0-325E-4E4D-9C5F-3CE360342813}</a:tableStyleId>
              </a:tblPr>
              <a:tblGrid>
                <a:gridCol w="1736725"/>
                <a:gridCol w="1738300"/>
                <a:gridCol w="1736725"/>
                <a:gridCol w="1738300"/>
                <a:gridCol w="1736725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0" i="1" u="none" strike="noStrike" cap="none" baseline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Radical</a:t>
                      </a:r>
                    </a:p>
                  </a:txBody>
                  <a:tcPr marL="0" marR="0" marT="0" marB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0" i="1" u="none" strike="noStrike" cap="none" baseline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Liberal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i="1" u="none" strike="noStrike" cap="none" baseline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Democrats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0" i="1" u="none" strike="noStrike" cap="none" baseline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Moderate`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0" i="1" u="none" strike="noStrike" cap="none" baseline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Conservative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1" i="1" u="none" strike="noStrike" cap="none" baseline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Republicans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000" b="0" i="1" u="none" strike="noStrike" cap="none" baseline="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Reactionary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482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Extreme change</a:t>
                      </a:r>
                    </a:p>
                  </a:txBody>
                  <a:tcPr marL="0" marR="0" marT="0" marB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Big gov’t, reforms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Some reform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Small gov’t, little reform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CHANGE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Ex: Switching from Republic to Anarchy</a:t>
                      </a:r>
                    </a:p>
                  </a:txBody>
                  <a:tcPr marL="0" marR="0" marT="0" marB="0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Ex: entitlement programs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Help for the homeless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Ex: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Low taxes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Ex: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400" b="0" i="0" u="none" strike="noStrike" cap="none" baseline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Original constitution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2627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RAP 31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0" y="4953000"/>
            <a:ext cx="9677400" cy="228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Match the letter of the picture with the politician’s name:__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Sarah Palin  __Barack Obama</a:t>
            </a:r>
          </a:p>
          <a:p>
            <a:pPr marL="547687" marR="0" lvl="1" indent="-280987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__Joe Biden  ___John McCain ___Hilary Clinton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0"/>
            <a:ext cx="4057650" cy="27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4">
            <a:alphaModFix/>
          </a:blip>
          <a:srcRect l="15383" b="-1332"/>
          <a:stretch/>
        </p:blipFill>
        <p:spPr>
          <a:xfrm>
            <a:off x="0" y="0"/>
            <a:ext cx="3048000" cy="2106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5">
            <a:alphaModFix/>
          </a:blip>
          <a:srcRect r="26947"/>
          <a:stretch/>
        </p:blipFill>
        <p:spPr>
          <a:xfrm>
            <a:off x="6705600" y="0"/>
            <a:ext cx="2438399" cy="2238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2057400"/>
            <a:ext cx="3524249" cy="264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6400" y="2286000"/>
            <a:ext cx="2743199" cy="27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0" y="0"/>
            <a:ext cx="457200" cy="3667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3200400" y="0"/>
            <a:ext cx="457200" cy="3667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6781800" y="0"/>
            <a:ext cx="457200" cy="3667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0" y="2133600"/>
            <a:ext cx="457200" cy="3667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486400" y="2286000"/>
            <a:ext cx="457200" cy="36671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01625" y="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2627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Political Spectrum Test:</a:t>
            </a:r>
            <a:br>
              <a:rPr lang="en-US" sz="33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b="0" i="0" u="none" strike="noStrike" cap="none" baseline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Do you agree or disagree?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01625" y="1371600"/>
            <a:ext cx="8504236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Women have the right have an abortion if they so choose.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gov’t should spend more money protecting the 	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environment and fighting global warming. 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There should be limits on the amount and kind of	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guns that people can own.    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Gays/lesbian couples should have the right to the same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marriage benefits as heterosexual (“straight”) people.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Illegal immigrants should be allowed to stay in the U.S. 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military should receive less government funding.	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7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taxes of the rich should be raised to fund more programs.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Every American should have healthcare coverage.			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9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Juveniles should not receive the death penalty for a crime. 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</a:t>
            </a:r>
            <a:r>
              <a:rPr lang="en-US" sz="18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0.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Prayer should not be allowed in public schools.</a:t>
            </a:r>
          </a:p>
          <a:p>
            <a:pPr marL="273050" marR="0" lvl="0" indent="-18669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6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01625" y="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2627"/>
              </a:buClr>
              <a:buSzPct val="25000"/>
              <a:buFont typeface="Georgia"/>
              <a:buNone/>
            </a:pPr>
            <a:r>
              <a:rPr lang="en-US" sz="3300" b="0" i="0" u="none" strike="noStrike" cap="none" baseline="0" dirty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Political Spectrum Test:</a:t>
            </a:r>
            <a:br>
              <a:rPr lang="en-US" sz="3300" b="0" i="0" u="none" strike="noStrike" cap="none" baseline="0" dirty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300" b="0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Do you agree or disagree?</a:t>
            </a:r>
            <a:endParaRPr lang="en-US" sz="3300" b="0" i="0" u="none" strike="noStrike" cap="none" baseline="0" dirty="0">
              <a:solidFill>
                <a:srgbClr val="AB2627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01625" y="1371600"/>
            <a:ext cx="8504236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you answered mostly “agree,” you more than likely align to the Democratic Party. 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endParaRPr lang="en-US" sz="1800" b="1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you answered mostly “disagree,” you are mor</a:t>
            </a:r>
            <a:r>
              <a:rPr lang="en-US" sz="18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 than likely aligned to the Republican Party. </a:t>
            </a: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endParaRPr lang="en-US" sz="1800" b="1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18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If you had an equal numbe</a:t>
            </a:r>
            <a:r>
              <a:rPr lang="en-US" sz="1800" b="1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 of “agree” and “disagree,” you are more than likely aligned to a Moderate line of thinking. </a:t>
            </a:r>
            <a:endParaRPr lang="en-US" sz="18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18669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6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6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13150025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 baseline="0">
              <a:solidFill>
                <a:srgbClr val="AC272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0" y="914400"/>
            <a:ext cx="9144000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154305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2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154305" algn="l" rtl="0">
              <a:lnSpc>
                <a:spcPct val="75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2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75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Political Party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organized group of elected officials &amp; supporters with a platform, policies and candidates.</a:t>
            </a:r>
          </a:p>
          <a:p>
            <a:pPr marL="273050" marR="0" lvl="0" indent="-154305" algn="l" rtl="0">
              <a:lnSpc>
                <a:spcPct val="75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75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Parties have committees to organize at the precinct, county, state and national levels (National Committee)</a:t>
            </a:r>
          </a:p>
          <a:p>
            <a:pPr marL="547687" marR="0" lvl="1" indent="-280987" algn="l" rtl="0">
              <a:lnSpc>
                <a:spcPct val="75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3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75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Parties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Nominate Candidates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raise money, and write platforms.</a:t>
            </a:r>
          </a:p>
          <a:p>
            <a:pPr marL="547687" marR="0" lvl="1" indent="-280987" algn="l" rtl="0">
              <a:lnSpc>
                <a:spcPct val="75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3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7687" marR="0" lvl="1" indent="-280987" algn="l" rtl="0">
              <a:lnSpc>
                <a:spcPct val="75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purpose of the party = get their candidates into elected office to shape the government according to their agenda.</a:t>
            </a:r>
          </a:p>
          <a:p>
            <a:pPr marL="547687" marR="0" lvl="1" indent="-178752" algn="l" rtl="0">
              <a:lnSpc>
                <a:spcPct val="75000"/>
              </a:lnSpc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23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75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2200" b="1" i="0" u="sng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party platform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is what the party stands for and the issues on its agenda</a:t>
            </a:r>
          </a:p>
          <a:p>
            <a:pPr marL="273050" marR="0" lvl="0" indent="-273050" algn="l" rtl="0">
              <a:lnSpc>
                <a:spcPct val="75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75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marL="273050" marR="0" lvl="0" indent="-154305" algn="l" rtl="0">
              <a:lnSpc>
                <a:spcPct val="75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 baseline="0">
              <a:solidFill>
                <a:srgbClr val="AC272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Bi-Partisan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when two parties work together (Ex= </a:t>
            </a:r>
            <a:r>
              <a:rPr lang="en-US" sz="2700" b="0" i="1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recent economic bailout plan in Congress has Republican and Democratic supporters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Partisan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the two political parties do not work together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(Ex= </a:t>
            </a:r>
            <a:r>
              <a:rPr lang="en-US" sz="27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Democrats and Republicans cannot agree on abortion bill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 baseline="0">
              <a:solidFill>
                <a:srgbClr val="AC272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PARTISAN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VS.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BI-PARTISAN</a:t>
            </a: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1400" y="1143000"/>
            <a:ext cx="1890712" cy="1627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5200" y="3505200"/>
            <a:ext cx="3638549" cy="3587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43600" y="228600"/>
            <a:ext cx="2998786" cy="3190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 baseline="0">
              <a:solidFill>
                <a:srgbClr val="AC272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PARTY SYSTEMS:</a:t>
            </a:r>
          </a:p>
          <a:p>
            <a:pPr marL="547687" marR="0" lvl="1" indent="-280987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Multi-party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3 or more parties</a:t>
            </a:r>
          </a:p>
          <a:p>
            <a:pPr marL="547687" marR="0" lvl="1" indent="-280987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One-party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single dominant party</a:t>
            </a:r>
          </a:p>
          <a:p>
            <a:pPr marL="547687" marR="0" lvl="1" indent="-280987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ymbol"/>
              <a:buChar char="○"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Two-party: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power shifts back and forth between 2 parties.  </a:t>
            </a:r>
          </a:p>
          <a:p>
            <a:pPr marL="547687" marR="0" lvl="1" indent="-280987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Georgia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** Sometimes there can be </a:t>
            </a:r>
            <a:r>
              <a:rPr lang="en-US" sz="26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en-US" sz="2600" b="1" i="0" u="none" strike="noStrike" cap="none" baseline="30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rd</a:t>
            </a:r>
            <a:r>
              <a:rPr lang="en-US" sz="26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party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which doesn’t have a lot of power but can change election outcomes.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01625" y="228600"/>
            <a:ext cx="85343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00" b="0" i="0" u="none" strike="noStrike" cap="none" baseline="0">
              <a:solidFill>
                <a:srgbClr val="AC272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01625" y="1527175"/>
            <a:ext cx="8504236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party system do we have in America</a:t>
            </a:r>
            <a:r>
              <a:rPr lang="en-US" sz="27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endParaRPr lang="en-US" sz="27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7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Two-Party</a:t>
            </a:r>
            <a:r>
              <a:rPr lang="en-US" sz="27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System </a:t>
            </a:r>
            <a:endParaRPr lang="en-US" sz="27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Civic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ivic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Civic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On-screen Show (4:3)</PresentationFormat>
  <Paragraphs>106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Georgia</vt:lpstr>
      <vt:lpstr>Noto Symbol</vt:lpstr>
      <vt:lpstr>Times New Roman</vt:lpstr>
      <vt:lpstr>1_Civic</vt:lpstr>
      <vt:lpstr>2_Civic</vt:lpstr>
      <vt:lpstr>12_Civic</vt:lpstr>
      <vt:lpstr>PowerPoint Presentation</vt:lpstr>
      <vt:lpstr>RAP 31</vt:lpstr>
      <vt:lpstr>Political Spectrum Test: Do you agree or disagree?</vt:lpstr>
      <vt:lpstr>Political Spectrum Test: Do you agree or disagree?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America’s 2 party system</vt:lpstr>
      <vt:lpstr>   Political Spectrum</vt:lpstr>
      <vt:lpstr>Notes 40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Kara L.</dc:creator>
  <cp:lastModifiedBy>Hawley, Kara L.</cp:lastModifiedBy>
  <cp:revision>1</cp:revision>
  <dcterms:modified xsi:type="dcterms:W3CDTF">2015-04-15T13:45:30Z</dcterms:modified>
</cp:coreProperties>
</file>