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0" r:id="rId2"/>
    <p:sldMasterId id="2147483661" r:id="rId3"/>
    <p:sldMasterId id="2147483663" r:id="rId4"/>
    <p:sldMasterId id="2147483666" r:id="rId5"/>
    <p:sldMasterId id="2147483667" r:id="rId6"/>
    <p:sldMasterId id="2147483668" r:id="rId7"/>
    <p:sldMasterId id="2147483669" r:id="rId8"/>
    <p:sldMasterId id="2147483671" r:id="rId9"/>
    <p:sldMasterId id="2147483675" r:id="rId10"/>
  </p:sldMasterIdLst>
  <p:notesMasterIdLst>
    <p:notesMasterId r:id="rId27"/>
  </p:notesMasterIdLst>
  <p:sldIdLst>
    <p:sldId id="349" r:id="rId11"/>
    <p:sldId id="308" r:id="rId12"/>
    <p:sldId id="289" r:id="rId13"/>
    <p:sldId id="263" r:id="rId14"/>
    <p:sldId id="257" r:id="rId15"/>
    <p:sldId id="266" r:id="rId16"/>
    <p:sldId id="278" r:id="rId17"/>
    <p:sldId id="279" r:id="rId18"/>
    <p:sldId id="280" r:id="rId19"/>
    <p:sldId id="269" r:id="rId20"/>
    <p:sldId id="300" r:id="rId21"/>
    <p:sldId id="299" r:id="rId22"/>
    <p:sldId id="302" r:id="rId23"/>
    <p:sldId id="290" r:id="rId24"/>
    <p:sldId id="293" r:id="rId25"/>
    <p:sldId id="32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FF"/>
    <a:srgbClr val="FF99FF"/>
    <a:srgbClr val="FF33CC"/>
    <a:srgbClr val="FFCC00"/>
    <a:srgbClr val="00CC00"/>
    <a:srgbClr val="009900"/>
    <a:srgbClr val="CC3399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118E65C-5448-4DB7-B4E7-0184CFDE6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A4E02-5E35-4B48-90E6-3B9E12315769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86EDCA-F632-49FB-8738-9DB171C07015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450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57E70-E89F-4AF1-BCE6-F385F80F9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E7958-B4FC-49F8-8292-93002534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F693-F003-4740-8630-E2CBFE949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CB72-91FC-422A-9E01-B7731EA28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4582-E0D2-417B-9471-9FF980D25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723A3-10EC-4A42-AB42-0504A3752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E63A-7AE2-4A2F-BCF3-9152D3C6C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918A3-F888-4ABA-81B4-610B3E3DE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44E1-331C-4661-A2F6-88BBD380B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2C74-AA6D-40D5-BC35-DBA8536EA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08CD-0052-4797-B101-9430EACA6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8A71-3C98-41A6-8D0F-5A20EC15C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97B6-3072-48E9-A75D-A95FA99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C5C5-088D-4A3B-A6AD-064D2026E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67A7-672B-41A2-8105-A9A55C539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152A-A240-4619-8DDF-C8926877E4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C389-4D4C-4FE3-A156-9C239989E8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A81FE-56B4-435A-9F8A-5C8B903D8D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A1E69-2E91-4888-8AEB-4CF8666B71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9320-75EB-4674-B6E9-FF65BA7F04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8BEE-189E-4433-952D-7BDEAC4F05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690E-C8DF-45D9-A088-3CD00E2FCB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F4A4-D821-4DB3-AFC7-0F9C662AF2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75C3-5BDB-4A74-AACC-A2D79E1FC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A1E9-28C3-4B1B-81E9-1EE15F67A7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A70B-74F7-4007-BA8F-A158E3F0D4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2A48-484E-474C-9AF2-1389AE1B56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5A58-CBC6-4139-9588-FDF626625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1E1D-7CE4-47C0-9AED-6424BDEC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8960-67B3-4D8D-B083-DB7082C6B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4054-7785-4757-AAEF-C5F06B7B8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932BB-84CD-43D2-A881-48C0D3618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958FE-36AC-4223-876E-C80E48174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3B5A-BA37-4B8E-97D0-DA50477FD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ECEA-37A8-4B35-AF14-CEF224762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8DD87-502D-49DF-ADBC-EBD929A6F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9A24-7E0C-40B5-97EF-3640C0D24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6C0B7-EB25-4C69-8F89-FA752A60E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1916-9418-496A-986E-52BD3B17D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4E8B-CC9F-4340-B716-361794435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4F6E-43C6-4333-A236-A2F1A0337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95010-478D-4B8B-A72F-35A2BC9A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A0D96-FB77-4741-B572-4832516BB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B1BB-6EEA-4726-9433-9D9233560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4AC1-46FA-4C78-A47A-5402B939D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CFEF-8B3E-47E4-B81C-E4DB079A9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DBFB-90D8-4AF0-B275-73088C381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1A94-A37D-4660-A151-843CEE154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BDC7-024C-413B-8C35-0E314E8B7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C2BB1-8126-4AE0-90C3-FEA976B88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00CEC-7B38-4A68-B645-0BA9E772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5B315-4927-4C3B-9927-64D00CA9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D4F3-11C8-45BE-8B4C-D37B56D52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F503-CD0E-441D-A516-DB13EB68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5763-D8D7-40AC-A0C0-6920EC899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917C-C833-4472-9EC1-62296A2D9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6418-7CE3-4875-BDEA-238C15553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90CF-BE94-4BDF-BD2A-F2F055A7D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B8C6-8FB7-4B19-B795-D9A29F67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E6F3-F91E-4D2C-B7BE-D7C096CE5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E322-1005-43DD-A0D8-3B3A8971C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4DB4E-CEE7-4C04-8A36-D958D043B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095E-289F-40CD-9D96-D68629BBF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C2B0-E7AC-4B2D-903A-A9EBB1353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A6B1-24CA-4778-B2A3-04D3FB8F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9C67-6345-4E38-8260-3592D14F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D87DB-DFEF-4CC6-A2C2-269A9792A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6D23C-D578-4AFF-A688-65C546DF0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E878-2878-4896-88C4-1FA7158EF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7C88-624C-422C-8795-ACBA8241C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1D9E-5598-4CD3-B45B-216E51CA6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AFFD-42FD-4B32-A127-6E7DC240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87B9-0413-43BE-91D9-F397D65B7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DC7C-104D-4C88-8352-7F050EEF4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1A16-B7E0-459D-BD83-58C41B08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A50C-6A96-4F7C-A9DF-7BFEA6718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E91C1-93EC-4456-AA51-75AE74A94C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E721-2180-41DB-B94B-4D2D2E387F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9D6A0-45F3-4285-99B4-10287CB7E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65BA-B913-430D-B69D-59519DCC70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B70E2-6DCB-4BA5-8B9D-A6651F970B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3D13-1805-419F-9BFF-5F5B493374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5DA5-0034-4DB1-B629-3F39E875E0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6BD2-1253-4CCB-92F9-FC03126A6F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24BF7-BC60-443F-84C2-F17522BB76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25A5-6E74-45BC-A0D4-03623B113A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B5E6-1B11-4C7A-B69D-DD6841A56D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E061-A59A-47F1-B4F8-6DAD71FD86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16DB-1BEB-4179-8646-96CACA76E3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9A24-86C5-42F8-B224-B12A02DF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D9314-7D5D-41E8-A0DF-97056CA8D7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8729-E50A-4735-8613-E3AA72F13B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B9CE-3135-42B7-B957-5A213ED1B4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9531A-D31F-4826-8DCB-301AF38F9E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EFF7-B148-4985-9B64-CADCA3562B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6B006-10FC-475D-A4A0-AD5AD327AC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EE188-BB7C-4610-B93F-0D363BF3EB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4D0F-7CD5-4D92-8FC0-DB790159F7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99EE-0B58-4611-90C3-0AA5787376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AABA-6028-4EED-A635-5AD8EBB76C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E9F6-BDB4-4B7B-863E-2D5D023D3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1055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1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D7E5-A840-48EA-8A97-ABED22671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7CF9-070C-4FEE-BAD9-6FA0AAF0F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B580-C233-4430-AF01-83A45DE77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859D-AF90-4BEC-A5EE-FF0C5888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799E-142F-4F40-BABE-022273DC9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5561-CA07-404A-A39C-5DE64D57C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DC9B-148F-4F11-BC13-E50907269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A930-F692-4ED0-BE0B-F513897A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4481-1CA3-4581-ACA7-EEC750C3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01B9-B275-41BE-9A9F-E59907EB8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1085A865-1062-406A-9415-72EFAFD17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2648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649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650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651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652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E47577E4-5931-4102-A78F-6900C5224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16" r:id="rId1"/>
    <p:sldLayoutId id="2147484817" r:id="rId2"/>
    <p:sldLayoutId id="2147484818" r:id="rId3"/>
    <p:sldLayoutId id="2147484819" r:id="rId4"/>
    <p:sldLayoutId id="2147484820" r:id="rId5"/>
    <p:sldLayoutId id="2147484821" r:id="rId6"/>
    <p:sldLayoutId id="2147484822" r:id="rId7"/>
    <p:sldLayoutId id="2147484823" r:id="rId8"/>
    <p:sldLayoutId id="2147484824" r:id="rId9"/>
    <p:sldLayoutId id="2147484825" r:id="rId10"/>
    <p:sldLayoutId id="2147484826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5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1F81B25-FC0C-40ED-9705-E39A7530E8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DFC4D6C-2518-4396-9640-22B4BF609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7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59D55E6-8F47-4F46-B75B-3313CA74D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  <p:sldLayoutId id="2147484771" r:id="rId12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img2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78EDDAE-6310-4AEA-84EF-276CA924E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1"/>
          </a:solidFill>
          <a:latin typeface="Gill Sans MT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1"/>
          </a:solidFill>
          <a:latin typeface="Gill Sans MT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1"/>
          </a:solidFill>
          <a:latin typeface="Gill Sans MT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1"/>
          </a:solidFill>
          <a:latin typeface="Gill Sans MT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chemeClr val="tx1"/>
          </a:solidFill>
          <a:latin typeface="Gill Sans MT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chemeClr val="tx1"/>
          </a:solidFill>
          <a:latin typeface="Gill Sans MT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chemeClr val="tx1"/>
          </a:solidFill>
          <a:latin typeface="Gill Sans MT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chemeClr val="tx1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3924C1E-C8A9-4394-A5EB-25980239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MS PGothic" pitchFamily="34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323152D-0241-42AB-8B11-2B8243096A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5FDA4A9-9249-4AE9-ACEB-E80697925F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44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6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6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6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6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7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7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7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7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8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8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038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4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926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44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044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10449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07C879BA-F7A6-4405-B826-AE74555C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</p:sldLayoutIdLst>
  <p:transition spd="slow">
    <p:zoom/>
    <p:sndAc>
      <p:stSnd>
        <p:snd r:embed="rId13" name="pu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 describe each of the guiding principles of the Constitution as well as the powers of each level of government. </a:t>
            </a: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 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Judicial Review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010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the power of the Supreme Court to decide whether or not laws violate the Constitution.</a:t>
            </a:r>
          </a:p>
          <a:p>
            <a:pPr algn="ctr" eaLnBrk="1" hangingPunct="1">
              <a:buFontTx/>
              <a:buNone/>
              <a:defRPr/>
            </a:pPr>
            <a:endParaRPr lang="en-US" sz="28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3352800" cy="3505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1" name="Picture 6" descr="MCj01861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13437">
            <a:off x="2057400" y="3810000"/>
            <a:ext cx="18288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3657600" y="3200400"/>
            <a:ext cx="2438400" cy="990600"/>
          </a:xfrm>
          <a:prstGeom prst="wedgeRoundRectCallout">
            <a:avLst>
              <a:gd name="adj1" fmla="val -78190"/>
              <a:gd name="adj2" fmla="val 106412"/>
              <a:gd name="adj3" fmla="val 16667"/>
            </a:avLst>
          </a:pr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Hmmm, constitutional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Types of Powers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5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Enumerated Powers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" pitchFamily="34" charset="0"/>
              </a:rPr>
              <a:t>Powers given only to the federal government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" pitchFamily="34" charset="0"/>
              </a:rPr>
              <a:t>A.K.A. – Delegated Powers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5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Reserved Powers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" pitchFamily="34" charset="0"/>
              </a:rPr>
              <a:t>Powers reserved for state governments only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5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Concurrent Powers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" pitchFamily="34" charset="0"/>
              </a:rPr>
              <a:t>Powers shared between the state and federal governments</a:t>
            </a:r>
          </a:p>
        </p:txBody>
      </p:sp>
      <p:pic>
        <p:nvPicPr>
          <p:cNvPr id="44036" name="Picture 11" descr="MCj040843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56456">
            <a:off x="6934200" y="2595563"/>
            <a:ext cx="1828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2" descr="MCj040828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5030">
            <a:off x="6705600" y="4125913"/>
            <a:ext cx="20447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17418" grpId="0" build="p" bldLvl="2"/>
      <p:bldP spid="17418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0" y="384175"/>
            <a:ext cx="6172200" cy="60960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2971800" y="422275"/>
            <a:ext cx="6172200" cy="6019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266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</a:rPr>
              <a:t>Federal Powers: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3300"/>
                </a:solidFill>
              </a:rPr>
              <a:t>Armed Forces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3300"/>
                </a:solidFill>
              </a:rPr>
              <a:t>Coining money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3300"/>
                </a:solidFill>
              </a:rPr>
              <a:t>Regulated trade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FF3300"/>
                </a:solidFill>
              </a:rPr>
              <a:t>Making treaties</a:t>
            </a:r>
            <a:r>
              <a:rPr lang="en-US"/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/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/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248400" y="1219200"/>
            <a:ext cx="2438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</a:rPr>
              <a:t>Powers RESERVED for states: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FFFF00"/>
                </a:solidFill>
              </a:rPr>
              <a:t>Health &amp; Safety matters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FFFF00"/>
                </a:solidFill>
              </a:rPr>
              <a:t>Marriage/divorce laws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FFFF00"/>
                </a:solidFill>
              </a:rPr>
              <a:t>Business regulation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FFFF00"/>
                </a:solidFill>
              </a:rPr>
              <a:t>Licensing of professions</a:t>
            </a:r>
            <a:r>
              <a:rPr lang="en-US" sz="2000"/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200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886200" y="1179513"/>
            <a:ext cx="161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3429000" y="1752600"/>
            <a:ext cx="24384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9900"/>
                </a:solidFill>
              </a:rPr>
              <a:t>Both State &amp; Federal: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FF9900"/>
                </a:solidFill>
              </a:rPr>
              <a:t>Building roads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FF9900"/>
                </a:solidFill>
              </a:rPr>
              <a:t>Borrowing money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FF9900"/>
                </a:solidFill>
              </a:rPr>
              <a:t>Collecting taxes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FF9900"/>
                </a:solidFill>
              </a:rPr>
              <a:t>Operating courts</a:t>
            </a:r>
          </a:p>
        </p:txBody>
      </p:sp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715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</a:rPr>
              <a:t>Federalism/Division of Powers</a:t>
            </a:r>
          </a:p>
        </p:txBody>
      </p:sp>
      <p:sp>
        <p:nvSpPr>
          <p:cNvPr id="106505" name="WordArt 9"/>
          <p:cNvSpPr>
            <a:spLocks noChangeArrowheads="1" noChangeShapeType="1" noTextEdit="1"/>
          </p:cNvSpPr>
          <p:nvPr/>
        </p:nvSpPr>
        <p:spPr bwMode="auto">
          <a:xfrm>
            <a:off x="76200" y="7620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Delegated/Enumerated Powers</a:t>
            </a:r>
          </a:p>
        </p:txBody>
      </p:sp>
      <p:sp>
        <p:nvSpPr>
          <p:cNvPr id="106506" name="WordArt 10"/>
          <p:cNvSpPr>
            <a:spLocks noChangeArrowheads="1" noChangeShapeType="1" noTextEdit="1"/>
          </p:cNvSpPr>
          <p:nvPr/>
        </p:nvSpPr>
        <p:spPr bwMode="auto">
          <a:xfrm>
            <a:off x="5486400" y="762000"/>
            <a:ext cx="3505200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Reserved Powers</a:t>
            </a:r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3048000" y="914400"/>
            <a:ext cx="3048000" cy="5029200"/>
          </a:xfrm>
          <a:prstGeom prst="ellipse">
            <a:avLst/>
          </a:prstGeom>
          <a:noFill/>
          <a:ln w="203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WordArt 12"/>
          <p:cNvSpPr>
            <a:spLocks noChangeArrowheads="1" noChangeShapeType="1" noTextEdit="1"/>
          </p:cNvSpPr>
          <p:nvPr/>
        </p:nvSpPr>
        <p:spPr bwMode="auto">
          <a:xfrm>
            <a:off x="2743200" y="5867400"/>
            <a:ext cx="373380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Concurrent Powers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8059738" y="6064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06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06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06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6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6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6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06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06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06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06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06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06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 animBg="1"/>
      <p:bldP spid="106506" grpId="0" animBg="1"/>
      <p:bldP spid="106507" grpId="0" animBg="1"/>
      <p:bldP spid="1065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9144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Expressed Powers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" pitchFamily="34" charset="0"/>
              </a:rPr>
              <a:t>Powers of Congress that ARE specifically listed in the Constitution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" pitchFamily="34" charset="0"/>
              </a:rPr>
              <a:t>Ex: Congress can declare war</a:t>
            </a:r>
            <a:endParaRPr lang="en-US" sz="3200" b="1" u="sng" smtClean="0">
              <a:latin typeface="Comic Sans MS" pitchFamily="66" charset="0"/>
              <a:ea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u="sng" smtClean="0">
                <a:latin typeface="Comic Sans MS" pitchFamily="66" charset="0"/>
                <a:ea typeface="ＭＳ Ｐゴシック" pitchFamily="34" charset="-128"/>
              </a:rPr>
              <a:t>Implied Powers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latin typeface="Comic Sans MS" pitchFamily="66" charset="0"/>
                <a:ea typeface="Arial" pitchFamily="34" charset="0"/>
              </a:rPr>
              <a:t>Powers that Congress has that ARE NOT specifically listed in the Constitution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smtClean="0">
                <a:latin typeface="Comic Sans MS" pitchFamily="66" charset="0"/>
                <a:ea typeface="Arial" pitchFamily="34" charset="0"/>
              </a:rPr>
              <a:t>Ex: Create an Air Force</a:t>
            </a:r>
          </a:p>
        </p:txBody>
      </p:sp>
      <p:pic>
        <p:nvPicPr>
          <p:cNvPr id="45059" name="Picture 4" descr="MCj04104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862513"/>
            <a:ext cx="32004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/>
      <p:bldP spid="21507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reconnection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4960938" cy="4953000"/>
          </a:xfrm>
          <a:noFill/>
          <a:ln w="76200" cap="rnd">
            <a:solidFill>
              <a:srgbClr val="FFFF00"/>
            </a:solidFill>
            <a:prstDash val="sysDot"/>
          </a:ln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562600" y="1828800"/>
            <a:ext cx="3276600" cy="775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The Constitution</a:t>
            </a:r>
            <a:r>
              <a:rPr lang="ja-JP" altLang="en-US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’</a:t>
            </a:r>
            <a:r>
              <a:rPr lang="en-US" altLang="ja-JP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 </a:t>
            </a:r>
            <a:r>
              <a:rPr lang="ja-JP" altLang="en-US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“</a:t>
            </a:r>
            <a:r>
              <a:rPr lang="en-US" altLang="ja-JP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necessary and proper</a:t>
            </a:r>
            <a:r>
              <a:rPr lang="ja-JP" altLang="en-US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”</a:t>
            </a:r>
            <a:r>
              <a:rPr lang="en-US" altLang="ja-JP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clause, also known as the </a:t>
            </a:r>
            <a:r>
              <a:rPr lang="ja-JP" altLang="en-US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“</a:t>
            </a:r>
            <a:r>
              <a:rPr lang="en-US" altLang="ja-JP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Elastic Clause</a:t>
            </a:r>
            <a:r>
              <a:rPr lang="ja-JP" altLang="en-US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”</a:t>
            </a:r>
            <a:r>
              <a:rPr lang="en-US" altLang="ja-JP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allows Congress to stretch its powers to do what they feel is what the country needs at the time.  (In article 1)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2400" b="1">
              <a:solidFill>
                <a:srgbClr val="66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2400" b="1">
              <a:solidFill>
                <a:srgbClr val="66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2400" b="1">
              <a:solidFill>
                <a:srgbClr val="66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For example, after WWII, Congress used these powers to begin an Air Force.</a:t>
            </a:r>
          </a:p>
        </p:txBody>
      </p:sp>
      <p:sp>
        <p:nvSpPr>
          <p:cNvPr id="48132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56864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ELASTIC CLAUSE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495800" y="1371600"/>
            <a:ext cx="41910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Each state must give their </a:t>
            </a:r>
            <a:r>
              <a:rPr lang="ja-JP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</a:t>
            </a:r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faith and credit</a:t>
            </a:r>
            <a:r>
              <a:rPr lang="ja-JP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”</a:t>
            </a:r>
            <a:r>
              <a:rPr lang="en-US" altLang="ja-JP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another state by respecting their laws</a:t>
            </a:r>
          </a:p>
          <a:p>
            <a:pPr>
              <a:defRPr/>
            </a:pP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Ex: North Carolina and Virginia have different speed limit laws. The speed limit on I-95 is 70 mph in NC, </a:t>
            </a:r>
          </a:p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but 65 mph in VA. </a:t>
            </a:r>
          </a:p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When you cross over into VA, you must follow their laws and not go over 65. </a:t>
            </a:r>
          </a:p>
          <a:p>
            <a:pPr>
              <a:spcBef>
                <a:spcPct val="50000"/>
              </a:spcBef>
              <a:defRPr/>
            </a:pP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Vivaldi"/>
              </a:rPr>
              <a:t>Full Faith and Credit Clause</a:t>
            </a:r>
          </a:p>
        </p:txBody>
      </p:sp>
      <p:pic>
        <p:nvPicPr>
          <p:cNvPr id="49156" name="Picture 5" descr="128978586641298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81200"/>
            <a:ext cx="4419600" cy="4648200"/>
          </a:xfrm>
          <a:prstGeom prst="rect">
            <a:avLst/>
          </a:prstGeom>
          <a:noFill/>
          <a:ln w="76200">
            <a:solidFill>
              <a:srgbClr val="66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Supremacy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524000"/>
            <a:ext cx="3276600" cy="4606925"/>
          </a:xfrm>
        </p:spPr>
        <p:txBody>
          <a:bodyPr/>
          <a:lstStyle/>
          <a:p>
            <a:r>
              <a:rPr lang="en-US" dirty="0" smtClean="0"/>
              <a:t>Establishes the US Constitution as the “Supreme law of the land” </a:t>
            </a:r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pPr>
              <a:buNone/>
            </a:pPr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r>
              <a:rPr lang="en-US" sz="200" dirty="0" smtClean="0"/>
              <a:t>                                                                                                                                                                                                                            (http://en.wikipedia.org/wiki/Supremacy_Clause)</a:t>
            </a:r>
            <a:endParaRPr lang="en-US" sz="200" dirty="0"/>
          </a:p>
        </p:txBody>
      </p:sp>
      <p:sp>
        <p:nvSpPr>
          <p:cNvPr id="166914" name="AutoShape 2" descr="data:image/jpeg;base64,/9j/4AAQSkZJRgABAQAAAQABAAD/2wCEAAkGBhQSERUUExQWFRUWGBgYGRcXGRobHxsaGxoaHBofHhogHCcgHxwjGxgYHy8hIycpLCwsGiAzNTAqNSYrLCkBCQoKDgwOGg8PGi4lHyQsLiwsKiwvLCwsLCksLCwsLCwsKiwsLCwsLCwsLCwsLCwsLCwsLCwsLCwsLCwsLCksLP/AABEIAK4BIgMBIgACEQEDEQH/xAAbAAADAQEBAQEAAAAAAAAAAAAEBQYDAgABB//EAEoQAAIBAgQDBQUFBQUGBAcBAAECEQMhAAQSMQVBUQYTImFxMoGRobEUQlLB8AcjM2LRQ3Ki4fEVFoKSstIlY5PCNFNUc7PT4xf/xAAZAQADAQEBAAAAAAAAAAAAAAABAgMABAX/xAAwEQACAQMDAgQEBgMBAAAAAAAAAQIDERIhMUEEURMiYbEUMpGhI1JxweHwQoHxM//aAAwDAQACEQMRAD8A8KR3AxpTJHIgfrnjd6Y3mMLPtXfW/sf/AMv/APP/AKvT2vBSvq9j2Wxnl5gMBKkAg9Qf6jBIrr6HAv209cLc5xFmYpTIke09jp9J+/5bDc8gSl2Mx8rKwNwYMHyNt/cR8sA1qUHecB8PqaAEVYF95kk3JJ5km5PPBOYzYBVT7TbAbxNyeijqfrbCvXYK9TxX9DHJ8WN0H6/U4Gz2bWmIOpmNwiLrYjyUXjzMDASvsNex87k+71xy2VJ2wJk+0dNqndOr0nOy1V0T6bjDmmoGxwJRcdwxmnsD0Mt1IH688bihGxHxxoy+mPahyBnCDbmDZQEyT8P88bUoAuNsZZ3MOgApjXUYEqsgWG7E8lG3vEeU9lO19RMx3GcpLTYxpZTa+3MyDtIP+VYU5SV0TlNJ2ZWrWnb+uBnyhO30xomaUxFsFUmH6GJFNgE0CvL4494eZ+AwXWpmOXvjA5yw33OAYzbKA3APvjH0UeX6+OBc9m+7gaWd2nSqCSY3gdBzJsJwoz/aGrRvWylVKf4gVcD1gwD78VjCUthZTUdyiGQXefdOPlTK9N8LeHcUSsmqk2ofQ+Y3BwZU4iqKWqGNIJLHYRhHFp2aCnpdHDZck88FUacchPlhJwLtEuZao4JAU6QlhC7hj5sZ9IjrLf7YBYEjBlFwdmZSyV0a1qY6wcZU8teSwnGlOqG3n9emM6qkX3/XScK2E2NID70+/GTkf6Y9TJbb540OSPlPS+MbYCbNBbQfyxulYsLXwSmSnf4AWxquTpjb8saxroG71hBn5flvjwzODmy6b/lgDPOEgIpqVGB001IuBuSTZVEi590nDJNvQVtI3V55Y5VAT1GEXDO1DDNDLZmgKLtZTq1Az7Px5EHfFbUy4FxbDzhKO4sZqWwJ9nQi644bK0/wx6Y3fyJx5H63wgxl9mT8GPmNp9Pl/XHsaxibz/DKmcpstOoadIiA8fxD/wDr5T97lb2knBszXy+aXJZmGmND6pgEHTfmDEXEjFvUrj7sD6fHEF23cjOZWoCVNhqBuIfcHqNWO6i1LyPY5Kia86KLieVqvrp0GCkAy52Biyjq3X8PmYGEXZrjwpMMrml7t1OkNyN+cczPtbH62mVMKFWAo5fq5J3nnfEr+03LjuKdQAalcLNpgqxid4kYWk4yeFt/cNTJLK5R54R4EAaoRIU7AfiY8l+psPKT4X2kfL5g0c7TUFm/iDzPhvcGmNhpiL85xXcHb92rCSXCszndiQDJtHOABYC2FPb3gffZYut3o+LzK/fG20X92BTxvg1vyaeVskU32YG4+uOeHZBacz4mY6mePaPL0CiwHIDCLsDxc1cqocgtTOgzzAuv+Ege7FHWqLBmQBuTEf5e/EZRcG4lVJSSZjxzheXzFPRUFt1IMFT1UxvhJlszWo/u6imsg9msntRy10955SszjXhnaPLV6jU6bgsu3IMBuV6gf57Xw5Gnr8MFuUfLJAST1QupcSWGZldVVSzO4KiBewPi2vtgygNSBiChN4NyAdp5TESOvXfEj+0bOVhS0opFGV11CR4jNliZidzG8YpuC5upWoq9RAjsJ0qZsfZv5iDGDKnaCl3Mp+bEE4JmddbNEmStUUx6IgPzZnOE/wC0LJB1y5VYfvggP96/1UYz4LmWocTzFB7d82tfWNQ+Kk+9cO8yVq1FrMYo0JZSbBnIgvf7qrYHmSTsBNPkmn6fsJ88bB7BbwJx5WI2t5Yw4ZxxK6a0KxNgDJj+YfdJ6dI52BDViTz/AF6Y5WrOzLp3RuQefzx8WtFiB7jhZnu0tLLsgrPBc2EbD8R6Lh1QqKy6hBUgEEG0HnOM4NahU1sJMlXSpncwpHiSnS0+h1M3zKz6DDWplQQVOnpHX3YW8W7POa6ZnLOqVVGkh/ZdejRcevp0wflFqzrqmmCAQERiRJiSzELJtAEWk7zakkmk0xE2nZn51x3hbcNzK1qQ/dOfZvH8yHy5g/0xV5CiuZVarAFGEokyByluRfcRsvrfDTj/AAtczQekT7QlTGzC6n48+hOIz9nWdINXLvYqdSg8oOlx8YPxxdvxKeXK9iS8k7cP3BO0XBG4fWXMUP4TGCvIE30n+UxbpHkJvKFAOitHtAG/KQD+eEXEs4meBy1MExVAqkiNCobmfM2HW/TDjiGfSjTLVH0oLATv0AHXE6rc1FNeYaCxbtsavlSvP9euCaOX1bzjHJuzop0gTfcNblcWNukj1xvXQKpdiFVRJJIAAxzWdy7kbfZV2j4YzVSNjgXhvGKVYfuXWpBvBkj1G4wfoLdPdgtNbi3Mq+ZRAS5gAEknGVZDM/l+WB6JWuwcENTRvBBkM4MFrclO3nf8OGGZzIRJYEzAVRuzHYDzP9SbA4zjxyFO2oMjGcLuz9fvHzFX/wA40hzhaYEf4mZvfhxTpFVGsjVzgGAegneNp572mBKcAzooZvOZd2CrrNZZ56okAcyQUgCSb4pCLxkJOSujntfkC+ayRHtd7EjfSpVz8AGPvxWLmSLGSPdgKlkGL986wYKopglVMEkx95oE9AAOuNWTqSMCcrpR7DRjZt9zSrmhgct5/HC7P9oqOXdUqVBqYi0iw6t0Hrgx25i4NweUHzwjjJK7GTT0RpqHXHsZQemPYUY1XIN1J92I79pOTKpRe8h2E+oBH/ScfoerEx+0SnryLfyMjfPSfk2Oug7VEctbWLKDK0wUDLfUAduom2EXbvIlslVYj2dLfBgD8icbdk+JM+SoNOy6fPwHT+WDONTVy1ZLnVTcf4THzxl5Kn6MD80P9A3ZFw2ToN/IB/yyv5YcMg2OxERiU/ZzX15KPwVHHxhv/ccUdWsBuT88CqsZv9RoaxR+f9iy1LM16EgQYuYurFfnOH2ZqO2banWP7qmqtoGzMSdJbeQACYtynbCTKp/4hmnXYNE+ZIP1U4+ZLiJbN1wx1sdIXmzRyHU3sMelKmpvL0OCM3HT1N+I5BE4ll6tOFDks94AKzqPvUj3+uLVb2xP0eEqKhbMIQ4H7si4XY+jHqeUQNsdjiTIdyRjmrU8krcHRSqYtm3azKF8pWUC+nV/ykN+WBOwXGjUyqqSJpeD3brPut7sG0+KK06hPliS7IVvs+br0NwZi/4Tb4q2JKD8OUXxqO5LNNc6DH9o2SY93mVF0IVuYiZSffI/4hh1km+2UlqVAppOPDSNwORLdSDIA2X1vj5xGga1J6ZFnUj38j7jBwp/Z3mSaNSkxg0326at/wDEGwrllS9Y+zHtjU9GKePcNbh1dK9Ce7YwVkxO5Q/ykXE9PLFhxLjmnKCtSF30BC20uQBtuRPyOPnavJI+UrKdwpZfVfEPpHvxG1eJEcLy/wDJmPkpdh9RikfxYxb3TsxH+G2lsVPangaHJ1bS6KX7x4LlluSW3uJEbXsNsfewtd/sVMHq+n01GPzwbxLMfaEajTF6iwzAWRGG+92I2Xzk2wRw3hK5dAlOwA57nzJ64hKb8PF9ysYefJdgwUjE3+GOlHXGZzHU41SsCMcxc6cx5emPzknueNW2qN8RVW/+L6Yvz03xFdpcp/4pk43bu9/Kofyx1dM9Wu6Zz11on6lTxCr3dNqij2QWI223JPKw3+uF+V7PDOZcPXAL1UDBvwarqF6QCJ6mZwV2ty+jI5gj8H1YA/I4y4RxcjKZfuxrdqagIDclRpJP4VBF2NvU2wIJqGS7mbTeIu/Z1Uemteg8TTqaQCefi1AeXhm3U9cUChM09XvAr06L92EIkF9ILMRzILaR0g9cZ8F4QKRdz4qtVi7tHNjJCjko+cX8lf7P89L5tGkkV2f/AJiR9Vw8vM5TQq8qUWI+0/BjkKy5rKkhJgrchSfunqjD9bYrqGZGcoKU8NKovi0nx9Ck8oMydzsNzhnxrhC16FSl+NSAeh3U+5oOI39mtdjSrUj/AGbgx01Az81+eC5Z08uV7ASxnbhi3h9VuHcQFHvSKLQTOxUgxI/ECIkf5Ya9p+I1qNXL5shhTDMpp/hVhF/5yur0IA5ElR24zkZuhWWYSBq5Eo8mOsaonrI5HFpnsglam1N5KsI/oR5g3Hph5ySwnJbrUWMX5orgZZTiS1aYdGDKwkEfqx8sQ3bNmy+cy+bG1lb3b/FGI92BeyuaqZLONlKplXML01ESrDpqFiOsdMP+2vDjVylSxlf3g9V3/wAJIwij4VVLh+zHv4kH3X7FNSYESLgixHTlif41xJzWp0KY0d5JZ+YRbsVF4PKTzawtOOexfEO9ylKTdRoO33TA+UYAFWeLuhJtQCp/hc/n8MSjTxlJdrlHO8U+5z2w4SgyjkKB3cMp5zqAN9zM3674P7J0CuTo6rkL6wCxgeoBAx1ncp9q/d/2IYF2/GVPsKeki7eUC8wetAIIEBQIAUQAMaU/w1B97hUfPl6GlvL44+4zn9foY9jnLBIcnc/TCvtBl9WWrLO9N/kCRy6jDSovl7sLuIZQ1EKSwVrErYxzE8p2nFouzTItXTQn/ZtmA2VKyJSo3uDAEW95+eKLPZ9UEDxu1lXqec9FAuT084xAcS7K1cqe8y1RhcDTsxJMAAizehxUZTLPoJrOTVZdJcADSI2ToOc8zfpHRVUG809GRp5WwaJ/9nXEXp1a1ARB8W/NTpsOcj4Riz4hWCozvsomNyegHmTA9SMRPE+w4nXlmKkX0s3zD7g+vxxQcCymY7tDmXDFDqVYFjFizbMwvHSZuYg1nTk80/8AQKecfK0D8P4Y1JR3g8bsXqCY8TG4nyFvdhP2nWnls3TrUpZHAnp4fC3KdVlbznFTxCqSfPyGFOe4atUd3VB5ERAIkWIm3PY46qFTlnNVjwg08SatoM6yRaOYJkWHO/0x3Uy5U6KikF1BVoPhO8nyuQRuT8pzNcHrZWsi0WV0qSY3SFgMTeQZ3jqLnFQKjVI1eN73Xc89h02A6Yo4pbPQVPvuBZHLKgKspJM+MG8yCTex2jlbC0cMZeIhwpjutRkbkyg+nyxUJT7t4qJ4Y2PpIg8jtib4xwqlVZtOZCVOlRlHO2xBWNuY+uJ43vqOpWKOnXKiSCAOeFfAMkFrZpwbVKkAf3Z1W/vsR7se7NZfMPQnMNrTdIN/Ji03jdeY3PKFfG+x3djv8qzIwI8Mm5JtobeZPsmZxyxppNwb3LubaUkik4rpShULmBpYc9yDAGJOhwVn4THO9UL1hj/7ZxR5fLmtRCVai1Mw6mn+7KkU1NqhgW1AW1cyQBAmSu6CjSohQAAOgG3TD06eKsu9/oCpUvq+wt7BcbR8uKYAV6dmjmCbN7+fmPTFJVzEAlmEAEmY+uIvNdkaiO2YyjBdN9IMEEkciIKETbB9OtU0h68Ai+kSRPI+bdBfyvjVunTecXoNQq3ag/qPctlu8YO8hR7CbH+83nGy8ud/ZKXLGbTH654ks1ns3/ZUtI/nIn/lm3vwAe2Ocon96ojzUj4MCRiPw7lsdbTiz9No5OB19TiZz+TNXiiGBpy9HUeficsFB91/dhfkP2hq1nJQ+dx8f6xhxwrjCqGaQ5c6mYRcwANtgAAAOQHMycLhKnfQ3huewbxPJGvRqUjbWjKOkkW+cHEn+zbPqBUyzrprBiwtBYCzL6qZMdCehxWv2iAGo2Hn+rnyxKdrOAd7U+1ZYxUkFlUwSw+8pn2uo574ajZxcJc+5OrRmmpJFk0+nlj82yeZGW4rUVn006lQqzDox1C/KGhSRt4tsUvZbj+ZzAanXCoFs1WCrz+EDbVH3oET1jGnbDskmapqaGlalMQo2DLvp8r7E9TO84aCVKThN7kpqUkmlsVi0xH6n4Yi+yXBH77NsCVo1KzAMN3VWey9BJgv5QL3Xvsc2arUmp5gFUQ6DUkh202ZPdsXF+QvcVddVp0z3a3RTpQAAWWygD0AxP8A87wGXntIiv2o8PUZakyxCVNMARAZTb0GgYoOGP3mXpPbxU0M+ekT8+WJ/tb2epvkmzOt6tUBW1ljp9oBgE2UCTbcRe84Tdk+AZtqa1stXRFYkFSW+6Y8S6Sp+uLYRnRtfZkcnGptuN+P8KL5/JsN5JYgbLTZWn5ke/FZVogiNxtf6YBNBqcS4q5hljVphVUHeBsgPKZY/wCEjOU2eloWqyEiC6qJ842AJ6xblyjmnK9o32OiKtd9yd7E5B6OXJ2BqOV29kQoPv0nCbt4Go5mlmUsWWDuJK2I3mGVoMeeN83wvP5N07msa1MsEVGM+gKE7QN1NgJtitodnFqI32mHZxDASAALhU5gA3ncm/QC+Sp1PEbumSxc4YWs0ZcIzSZmij0yDYAgDSVIFxAsI6dMbVppiSDAttuTYADckm0Ykc92UzOQdq2UqaqYuQSJjoymA3uv5DFTw5arKlTMwtSLIosk7kyfbIt5Cw3Myq04rzJ6fcpTnJ+VrUz+xZk3/cLPI6iR5EixI6jHsNLdTj2I5Lsimvc+vlGEQA1xPiiB18+VueNu5BHTCRqGbemJq6H8TkK/3vupMGE2FrQOZbUMVyeeAXxLCyv8SSZMayY8RC6oDQASPCdPiv4a7ojk+wWMm7VC7i4lUU7KvNumpvkIHXGhyZ57+WOFymbZCGcJqOmVYtoUbG4BZj7pO5AGk95Hg9cuWrVCQGbTBA8BJjwgATESTMbAWBwHG/Iylbg8tED1+OOV4j4zTUaiBLECy9JPInkN+e2OeJ8GzTs2lkppqhQHYErzMhSdXQGVH4TvgKn2erKDNRVgnSqFwt7S0EMzQZMkyYuBbGUEt2bO51nWIcNeQZ3jGXE89UqwdMtB2svqegjfAea4U2taf2oyTA1MVOk+knUTziALeeNc3l6lGuStVGYGVUFwAvKZUEnTzk476cEoo45ybZxRVUP7xxqMaiSJ2tAmwjYYP4iKVMBqdVW5ETHiXe+wNxabHCvPpWq3dkJYEt4YlvuiRfu45SLzvtj5leH1A6h/YIEhWKm/uACxsFieZ54tinrclf0GXFOKVMwoF1bbwmYUm5H8wE39MJq/Z3Lg6RTqlmXw6SLkiQZc+zcS22HfaDJQEXLENtJJ8MLaBEtMw19+sHGOYpPW0qVCKttKks1QbjWYHnIG+1gIwIuyC19SXp9ns3TdjlHcpJ8Ssqg/ByDHvGGmW4XnGhquaVGEwNIY7X+6FDHaZM7YccOStQrsW06CCNMk+ErYqpXTqIgdAJsTgatk6xLsGUSeRbSFmxuJB26bxKxgyWXb9QJ4mWW4ciE1ACWEankido1AQvSBFuWHmQFN6TsWhgDax28RKiQTYRHnhJRygpKWNUhz4KcO0tqALGI0gjkWOkA364TJk62otcatyzH+huebn3ADC4+o1+bD/L8RdWnVF5C8huL9TBPle3Uj8PzWvNCm+49hU3JIYyJ6AATsL46yGRU0270nvNJI0k6ZBEC4BmxtMHc3gYH4RkymYWrU8WkGCCZ1EECYI8InYR78V8lncWCm5JQ3KxODAkAvcjZQWvfy9nYT1wQ3ZPUPbMHqv5HAR7R01KqrkMbtZt+Ulbkb2kbepw2y3aak8otVSwN2c2HU9N5AUdOmORxhujvz6lb3+ggzP7N6LtGrSxk+FYt1Ikj5Yx//AMoQH+O4/wCEfWcVNHK09TOK6knYl/ITMED4crCMfG4Z4gVqrFyTruSY5AxEDb4zzdW/MTdWryvsKcp2Ap0jIqeLq3iI+LW92NK3Z2+lahJi5gQo/r0H5bltw59LfvFkmB47AAzzO/5+VsfK9NgpUVaflLzJ56up+X8uEdKL1uMuprbL2/gyo9n6KaU11JPIXPmSY68zucbVeFn2UNQARqaQD6L/AN3LlfYGnmlpDxVaYAMzrHLmeZPlYdLY5/2zTqjQzjRctYyx5KIWw+fxvnRp7g8XqJaWf0CTMd1QGlVEF/uqOg5E/HBNDKEKNR1WHiIuY5xywpqcXQgAtLc9KnSB0USBA89+c4yr8bgEKhgge0xljtLECY8hE+WIyp03yXhTrP8AxCe0VdWy9VILtUR1ULBkwbx0nn8MSvYHPxlmpreoKh0r5FVOo9FBmT6Dc4MzeeqidGhSYA0jxRHij7oO94gDGXDsm9KkVRtLMQXaInyBi1rD488ZqCg4p7sddNVc1J2KjJ0goIksxMsxHtH8ugGwGNa6zfbEg+VAJDusMbLFpsBI1STMSxM8pEmTR2WqASCRzWZsW9tiAeYmFACi0g45/CXLKTpygg7KBlfvKg8ZEADZF6DqTAludhsBhnTOq98JjwAiJqwlNZUamADXuxmdI5mZMm4FsD5XgrEasvmJhWXVdhrJljGoqBBECDAveZwrinrcje3A2TMMzhnU6FPgQjc/jYdfwjlvvGk6pUkTtieq9k9Rlm1AgSYMlgSRLTqIBgwCCeoAC4J4fwB6dJlWpDsD4tNtZ+8Vm/K2wiw3kSUeGGLfYY6R5/L+mPYUL2Tt4qpJ5nVVueZ/jj6DHsLhD832Nm+wzo1fFp1Cd9JImPTeMGUq0+yVbyBn12wiy/ZtVLFnZiQRsoAnfqTJudUzA1agAByezNLVNN3SwGldNxMtJIk6jBMm8AbWxXGHcRuXYbVeLDUEpRVqHcBhCDmzkTpA+JNhzg37aGJCMJBANxIJ5EciemEmV4GESooq1ddSZqeEMPSLWFgeQ2jGP+6qTId08OnwhOpki1reHwxAnqZa0O4vmHdfOKi6mqKBE77xvAG/oMYcT4otJST4yFmBAsZCi+5YggKLmPI4wyXZ9VcOACyrAYkeH0iwkWtYCwi8kZngqs4qtq1qCAVflf3Tc33ueuAsbhdyX4nXanARQK7Cfa1MxI8TGAIXe7EAbeWB+GprdTXrKqU7+2phiDv5QWi/uAEB7R4XQWodamCQzNLFmKkEAkk6h1BtGMeK8Iy7OSq2jSPExkTMmTcze/QdMerTaxsedLe5jneIihUAWHKkX1AKATaSeZHKDPpgnifH6btDaaZUQVlTzgGRcDYXsMD8F4HR7xe8L6VBuSPUzEGTESLm2+CM7w2lTq/uZABJ9oeKdusgA2B2tgeU2pg/EUpVQHR2FyQhW4g89QKiY8RgeuDTxCnWKNTQoSAR4la4hYAW+49rnPI4T5qic07U6QLsT4m1WUiJA1HxNa6jzkgWwy4Rl3yVUypgCCTcu2wJaLKomAvM+VzLG3qZXv6HuKcceqQpKsUkFidKrP4m2nyEnbGWQzxQsmaAKMJFHRDsLHxyfDT5wxAsJvbHS8JRnp92XGhiUUaRc7WCwWBPtbzjGKK1SWqEaiJLyUDAWDORv0BJg7DGSSWhrsyyuUYM1SoyHUx0EhvZFxCWt0HlMA3w6yvEMoaR70gOVtusjcEAg6biNRt8cBLpGYUspYjwkbrosWaOYIcetrHGGZ+zsW0mVLBiGLBtQ5NJmR0NoiMZtS3MlYCzPFUUkU5JIkAyAAdizEAR9eQwZkK1OoNJqIrSFOoMJYi0CD8MHcO4HlaoZnBDGY8ZEsw9ofzQvtefnhLleEU+8Ipip4BYMZgSwJEAc1YHzHPE54tNF6MpQmpLcZ5Ts+F/tqDNMe3BvG4MmSfy6AA49n3pyQaYEyfFFz5wJOF1Koo0hlY6TMqYJPVvxH3jGuYKOZV3HhiBaB5WsfMHHK8HyeoqnULsbNw1tMhkINh41uRvuRgSpQZRLLbcEeKw3jTMjBeVelszHaBM23FrWMbHlyjBqPl4hj+Hm33dh6c4NsbGHc3xPULePuTT5nT4mASnyLAgsfIRMe6/pjd80imCRMExbYDc9Pf1xUVa1Fm1GoTaBuY9DErPODeMC/Y8mwAOkwZkgzaYvHmT633wLRHXUz5gyRzNcVIJQqARHiMyZAkAGAZtz5jHWZzwSEGlW2ufCtpuY3i8b+m+LGhwXJ+GADpmIqEb7mxF/Pc+eNl7FZYqAFaAZ9o/1uJv5m++GtFivqsd0yENdm8KNpESahgSOoB2HQnfl1x1S4hSVB49VyBuWMdBck+fP0xcjsdlQRKTcm7sZJ63v674Kfs5QghVCyNPhAEDoLWB5jng2jsSfWcpEDw1Xq/vTOncAbBR+JvdJ5YMV2dtCLBJADHVEm5JjkBfr6Deyfg1OBaQOXWNpE3jlyGBqnBkYadNoI3Mwbnnck3k4yUb6iPqqlvLoLOH5HL0ENV3NR9lYDc7Sg3JvAbYcowRxXjPdhFUa6j7IWVYAEszMZAUc2+uN87RpUb/AHjBi52ETHkMJc5R79gQsQImSJEzBjlIBjyxOWF9dgKNWayAVzVQ1A2Y0RJiNTQfuinSKxqO8sGaBMKIwfT7RKm9N4JJkFGJHNydZtNp2JsCdsfBw0GNShtMxImJ3+PPrgp8kpB1U1IJUkEDdfZPui3TEnOD4C4SXJ6r2opKitpaWBJQASgF2LxIXSNxMjpNsJc12jdnsy0kVgTY6iOWoFvDPJPbb8IGHuWyaAMBTQBp1KEWGB3kRgo5CkQZpoJAElFuBty2BwqlTXAMZEZX462poJAk2NaksX/CWkeh2x7FoeEUDc0qc/8A2x/THsNnT7C2n3Df9mg7fXHD0FHK/WcLs/xE02X94ryCSNPLkFgyWJ2F7ajywiXtG86vEWNggkKJAjqW3FzG48hhVTb1QcitSlPr6TjU5cnr8MTi8eqAAim7TGwgA3HMfiHP15HDyhxRmYKBPhktsB0HUtYmIsPUYGIbhP2fr8MdDKnaRBwp4txZlQGmhYtt4WgWkkjTJgcgPK2B+H56pTpmpU1tBIAKkMWuTJiFUQbR+Wp4we4rd9CgHCEJEovqJwW/AqIH8NcTOS7cyDNJif5Q1vKdNyD6Y1ftyxNqDRaJLC56+G369MdlyS6eo+Bm/AqRNlK+hP8AngXMdmV+6x98H6Rj2U7ZIQS1GqDE2HWIAmDz+uMs52tBbaoqi9qZNvSOg64ZPXcnKhNf4nxOAVVMrB3uGA3B6x1wFxDJ1gdTKxiOh8uROHPD+0lN20praTHskbeu2Ca3ENRYaHIUHZGk+mwA+Z8uZbdydrbknkuKd0+rlzWPWPQzgetmaNdqgDAq8ygi07iB5zf34p3qI4OqmwETLU+QuQfWPngTO8LyzxryxJtBWlBEibMu0evuwydnqgWuiI4RRekUeo7FW8DMdkBC6GP8vguehm532rmKjM1VG0VEKmAFZSVOokEnSFZlkWsDfnXf7Fp2X7PWK7ElmmNoiY9T0wHxTs8wUmjTckwpDAQFvYGxKzygTO4nD+ImxcbCninFkVm0VLd5BcASEa4eII0yR4ojfHOX4mtHvVSooZqg0uSphXUsDBsUFQlSwsAxx79+lmovsAweAWH4Rp2XqR1thvnGTu0K0nZiNLgQIX7qAH7vXyF/JZxT0Q0HZ3YVxx1OXdlgQUAe3NwCR5X9/wA8fcxwsXCx79/jgE8crE//AA0i+4Ukx7P3hHv22wyynGBqAejUUk3ICkRFvvTbrHLljgcXselFThqheeGsPaGPv2K2GmZ4gxX9zRJYyAH8IAABkgHnMAWkg3xgnECCEagzVIJmaYEecEhen9cL4cinxTW4relpsRGOVtthvl84auoJl1EGNZKMo6mbao8p/LA2dzFRkPcUFsQAx0gsBvECBPUTziN8P4crajrrV2ZgKBP3ZxrSpsuxK+84xFTNBFIQB2YlhKQq8gon+uNamezhHhooDIuXB25i46SARzv5rZ90aXVX4Cjmaq7OfQ3+uOxxusBcqf8AhH5Rj4K2bI9mkJU7tMNeLzebHaML6NHOARoosS0sXeSR5XgeQAgdMFJ90RdaPMRj/vPU28A/4f8APGOY4pVce3HpC/S+PVuG1WH8FA0C/eRci/hA5Hz+GMKPAatgDG5JZwSeg9mACYFthhlCTVysa1BP5bf6Bu8I3k/n64+083HLBp7L12Il0A3MFpPQExtvtE/LDCj2fan4gELeZJAHpp3xvD9R59XTtpqA5OizXiPP/LBLZIk3MjG+Yp5lQSO5PSdfT34Vtm82CFDIzsTaPAq/iYwD0EavQHlKVPU5HVy1sHilpx8apHLA32HMjXLqSxBWZsOdoIFtgAfMnfGB4FmWfWatMwZVWDQs7ixAne8TblNp4LuHIY/bfIfr349gA8Nzf/zKP/pN/wB2PYXH1DkDhVWsKVBKYOmXYAeAbbCPEeUm/oJxhnsvV0JTLy3tFS0uRJMDSCADAGoi14gC7kcOJMgLTiQsauZFyBFzAtq9ScBUuAVVDAVV8caiSwJIB5gSeXP6COiLsRYTRqZpVgCjMAQWc6QAN2gkk3+Aubk6VHzcQvcA3+89r2toj3HAi8PqIoY5lQBExEQCZuRvAHv8rFlQomq9OoKsIFJ0DUuombkGDEGwM8vLGMCUnziDU9TLwAJ1aoJ3JNgZsNjFzbljqvnDXXuiys+5FHWBpFgGJFpM8xEAX3wRxTJ94602q6ZuiqpLRzJP3Vm087c7HnhHDFoUyFrqwsohZk89rs2/oABsDLxVwZYu4up8Pb2VWALAAi3lvgr/AGRWA2/xL/XH2rlDQ8ess5Nppzblt7NpBMc7YLfOVYY6tWkbBOfT2rnyxWVKz3KR66drJIVfZagMaG91/pjOtSP3gR7j9cN6VFqgVnZS0mByHuHtMBP63HehVUsA4BJvYSYNrTZb7Af57w1e1xo9c0ruIhYGd8GUOK1RbvH9JJ+uGTcBerdnUHmVpwR88Dp2KqkmMyBbY0/Tz3wrpvhlKXVU386MqfFnDhm/eRsG2Hnbn5mcMavaeYmnEdG/qMLKnZSsj2rU2/lJgn4t0tgbN8AzJFivhN4H3rG5Dk26T64Hm7j49PK+xR0O1tOLhh7gfocEntJRYQWAnqCPmRGPz8ZOowI70AsJ9kgAeQ6E/ewSnD6kRqWIj2SSY9WwNUH4SnJclqmZDiDDD4j1GMKnCUJ8JKn4j5/1xFZXMV6RB75BfToCyNU3G+/XpfDujxqpA1NfkNMLPUsDZfhy3xZS9Tz59PJPRXQ1PCHXYqR6x9cYV8hUF9J9wn6Y2+xGsoPea+RZdvQAGAJ95wflsrWCgCrcfiTl6zO2JuKety8OpnFYtE/9sK2YR8sfMvWCAhZAO9yZ9ZJnnviiNGrsagIJkynLoJJwizXBi7nRXVWAuFSQJO8Fo8vTAUL7Moupi/mQRT4tUAGxHQgbe6LYKp8b5Gmp+I/rhQnAcwviNZWF/uqBtzmDb1xnW4ZmUGouxFoGhBMxA39T/pcYl0qMuwyzHEByQD/i/wAsBtxBuSgfP88D/YK8e3dbMRTkFryAZj4bYGSm7TFUwDE92Ik9P9ThcCkY0V/0OGff8X0x586/X4HAdXg1bXMsptCwpJt4iZMXPPlHuwVX7MVykd+oJgAkqLG33R1vI5DlvjeGFzpR7HB4i/4iPfjSnx51gl1ZT1t8xvjpuyKOoU5oALaFCwYF7bH9eeO81+z8MCO/by8Ii2w328o54ZRtyRnWoNcDLIdoktIN+YMjDB+P0gJ1g+gP9MTNbsQ4WPtDsYEiABbkBFh6eWAH4FV8QqFtJPhAggAbEkDf6euC0yMY0ZvQf8Q7QajCWtNzePTl88B5PNkt4m/X0woo8GdZC1KkkyTCz/0n44ZZTs1VNzUqqIPNQf8ApnE5JPku4wjHYojVgbg4EbOgsFDLqImJGw3MbxhaODMRDVqp5aiVkDmBAESefkOQx9HYumSzitVBYQTrEkeumcQtHlnJdobd42PYSp2NQAAV6sD+5/249jYx/Ma77DivwxKjBmL2iAHcAQZ2BEzz3wNU4RRAOp6sEGQ1VxIm/wB7bxfPHVbimk6RTqMYk6QseklhJ9McPnKjkfuKkCYJCTPvew5bzvtGHVxXYU5mpl3Z17slFCjUS5sgiQBcKIAm19Wx3FQUEqqoRlMeI95UXSs3AMzvyA53i8N6fEnRiXpETChC1MHfmdV5kR6gAHfHSZ7MMWjLsBEKoamAL7sdUnrAgCYv7WK3f9Ytgenlcmz2Mljfx1RcAjrAIAa3rgbiWbyo0KhmFKgg1FAS0id2BkGBMzO18ODnKwt3JLA3JZY9QNWr3RP0x7N06roYpNIMTK7dQuqfcSMaF2/5GTUXdiClnKYDMpqfhlWfxbkj2tryTbAmcFPTeQ2nVGqoY5359OmKzJcHIEkVG2tNOTa5nYXttgatwuoxAWmwPOXUj3QRi2Mm/wCS76iio2/YleHcTZCFLuB1LNzkwBJ5jb5nme/FUuCxPVTr+BH5Yfr2Zryp0pF5JJn0E/CefkMLs5kMyCdNIT/fB+Vj8MbzXC5UHG2hlS7QUkTSKeqT1c+kgnVAm0H4b4ZZbjuSgAisGHM678p8BjrHphSlLOISe5Y9BaOUz5++PrjjNZnMTHd6TezMPda1ueCpsR9PStf2KynmsswmmWkHQdOs25iTZR1O+8Y+54ZdaUFTMiQoqb8hJ5GeeI/LHMCPCoPMhtvd6eeCafFs2VlJEGBqY+IdYOwPvP1xlLXX3JPpLxun9h7ksrlqiQwJn2hLEAL1mLAdB+WM14TlGYKllks2gsJjkfEAOp57eWA8j2gziqQyITvv6WEMI9TP5Y2yvaKt3g1IFUTYML25mZ3/ANcPdO9yfhVoJNfY+ZnguUk1KYZW5SXMi4uoFvIG/kMJq2Qy+m6sARMfvPp9MW9LizMkaUZiLxUUR5RcmB6YFXiVcGFQKCSCdYkDqLET67dDhbKQ0K86b8yuRiZqiplVqKQALawYH90/r44JTjKXIkwDOpW29TEm+LR1qurSlNoA0hjqk/zGJ2A+PwSZngVUKSgUNc3e08hAWw2/V8Ji+/3OhdTTn80ReO09JFGqmx1AwAzr8ZJAn5j1wVX49kl8LUiJMsdRN4ibGSYJtHP1wEvCs4BenMSSwZWm3ICIv8PjgQUMwGZnpeOTpBJAURaLbk7nfGUmiroUZ7D3J5nJFgqeLWJCw4PrB223tGDclVonUXDS/Igm34bDb6n3YjtdZW1aE1wAWLnb/lteTbyw0yfFa7DxOwI/C7EYLnoc/wAJlK0WUlLM5cWCGFjrF7C0yZAiI/PHyjUyrXFODc3VphRM9No+OJ862M6iSJMlmO+/PH06ojU0HlJxPxCq6B/mX0GwNF21FW0iITTUYnnc3tzgdfUYIOaysD92AJI/hnkB5bbb4SJm6nKo/wATjh1LHxkk+f8AnjOpfgy6B8yHlPP0NMpTDc7IPduJm36tO1Di2oR3bqbz+7aBz3I/K5xK1KPTHKViDE36A/DG8TujS6G20iorcSEezVkf+Ww/LC+pxCACFckmACCOUzsTGFZzhEanIkwL88brxJ0O4J8wCb+cTy+WHVRcohLo5LZjFeLbRSrXjamR8Tt/rjPOdoWUHu6NRzq0wVI5TNxt9cZL2mb8Kn0kfnjennu92UCfU4hUavdDRoTS1AF7RnUFNCoW3spBIgkwhvGwkmJImBgh+N6YZqVUEsFCELLE3EeLDOhlVSSIBbcjc/nj5mcmpIYgFhIUmJE7387Yk3F8Cr9QZuKV5/gr8W/IR8Mex0aJ/X+uPYXJdg4+pulATtjLNUmcCNOiPvGxB5gCZIvva+Os3lEcFWc6SPZEC3O4vH9fgHQo0V0r9pboArIBPQAJG/z88PFAbB8xwap3ishXn7eplB6mSCxmL+u2+CTl8ykRVowbAlCJPoG3sbDr78EvkEQCM1UsIjUp3FoAW7e44BzFOl3tsxUZ18LHWkU5EmSywpPRbmNrGKfqKer0c039qgvMqjD4+M+Z5TjSjXqqDOYplpgjSx0mNt7GD0m9+WOa9Cmqj9/UOolvDVEmTdiw+6sESTAiNwMAUKGWZgiVHqCRI1LpEX8VhuATAubk7SDBta/sBpS0ZQtxkKulaiFtM+wxv1jULTbGFDPMxnv1U+aNEeU897mfdifrUMsCV75wGklhUEEgbauZ3MCfhGBAmVS/eOpIAu7AxysLj859MV8Rrj7DeBTbRa1uK8jmEg9F/P8ArjOjlO8IPeA77gsI9NQ5bnEaVosvttJmB3hMR5gwLX3O/ORjDK06TKw1FOUszTYwecwLdBMTthoVHY0umpt6SsfpVSnUUWqIRAjwR9G6bfqU54bUZjNRTIidAMDyva/lPwxLNTpudPeFmAj+I0xG5915+eBeIZPuR4C4JjZ2kRJ2/W+NGfA3wt3pItH7PIpJ1kORCjpedibn9X2wqzXCa2s6a+rzCCwgC5kgGZIE+uE+V4gka2Ok+yJZyY5yTzk3I85wblO1NEEqVEdQXXmTsD1PSMC65KunVhZJ3NhwiuG8VRpN4VQ0Ac4BIA8yP6Ywr5cgajVBAE+wF95OqYtPn6YOpcZywsEI1Xgl4A2mRfry+uKD7Vl3phW0ssD8RiB5zg431Qr6icPLOJGRU0ahUkRM92LjyEzOO+F5rMqGPeeG4UFVJHWbW8gPfhzX4Nkva8Q81Z4+vkcBVeCUCCKTsoJu2ljAHQhjEzG3uONi1sP8RTqK0jTLdoTTlC51kiSACZOwggyefp0GD63aSmgl61RbckpH3m/oPP6J6nZ1FIVijGSBZwBvIkL0nmSTv5CZnL00lTRYqANlaDGwA5nf0wLtGjSoz0XuVOR4tTcKwzDAGfaTQSOXlveedsbNw9lB016lzJPOfM4jEylIwXp6Sb+w5AnaTG+Pd1SBAUPeTYVIAj0/lwcmCfRRtoyx4hw/vV0tUO3RZtuZiRfpGFKdloI01jpEwCq6QfcNwZ388LBxNaYJ7tqu1jTYkj1IHnzwVkuJU2bVUoEBRIVFPXmSoLem2/ubRoiqdak/KFvwB1IH2ozIsEUmDHK3xMC/oMFN2YRSajZhzaBAW15hRBvAjbHzJ8eyjmalF15DVSYmZvJHhj3nrbBT8QyhJAQFQSAQtpG9vWBvhcUZ1q/J7/dilA1Vqh5wxUed/CNscf7v5Yk/vXmJgvYqPdt6YxzHE8rTUk07CB/Dm522F/15Y5p9oqcsPszxtOlBIHK52sLemNohfx5bXNjwXLSFNZ4i+mooAHKTE/C98GZLglGlp7up5zqSWteTEn34SJ2pp6vHl2WdhpQlovY6uQA8vPbGq9p0OlfszzN/YQQeTEEsw62vG0YOgHGvLe4TnOBZeqWcVWDixfWLzyvyvyjyNrTWY4ai1Wh2ZpJJV1XnEXiwuIvhxme2FXXC5Ud35RM9Yj1+OAB2o8c1MuUkwNOmTP8ALM8jgqzHSrU1drQDq5emPF3rCDuXkX5fh/0x3la1EHS9SqsWvUZZ99jz8vhh3/tAVf4aSU6kaQ3u3YTz2+uz1a2lm7kamIhdSm5+8W3IAtFoFo54WUElcEepezQnqnLQWo1/FFy1d4VSZJsZ302kTa+CqTZSEDV++ZdpZmJYjeJj7tuQjffH183UDKjUBUqNMEMgjaZUTpS3tEzEc7Y+Uc7WcytNVSRNUuCoUXYgQNUXEi084GOd3FR8atkWJJamSbyXqSZ63x7HY45WPs5SoV5HU1xy+70x7C2l6jXN893Gr94FLATdS1vcPOY9+PLUytQCUUqsID3ZI8lFpNue3njLifag0KwSDp5wbkxIHTTEyd/rjih2tNQVSVChLWuSdgZkDcbR/loxdrmbPtTiGVQgUsuCzRD9yyqDylguoW5AeXOxb53LAT3e/hjuWk7EW0TzHxwhTjb9942qHRB0q8A6vCZtcAkWi+9jYsMn2sRjpCMfUiOY5DrGHcX/AFiqx9yrZYOgCuTfSGpkAkAmQukWA2AGlekmcE5nN0Cjnu6oZl0yKDBiDuAxSwI8utpwJl+KIGZkpkNALsW1MZIhAYsskX+RN8fMtx+oVZiAWW5EkCNQUKtvOdRn06bW9/3NoG5fimV/hrRYlFAg0TYctxMEyb+Z542bMqR4ctV8tSaVNwLm8WvJGw8sC8M4nKgUqSqC4LszEmGa5jT4mgjc/IDGef4nXqJKFKYLEWnVA5auXqB6RzzVzIIq52srqBRIS91p6iIsPaKgA2IPp5jBJ7QKoVTRqhmIVVKqCxi5ENHUnbfGeUq5htUilYKFUSBJNyW0z7o/qRu4zPeNU00JClR4msDB27uSdV942gC5K+gfUL+11RUbVlmKi4ZGBOwteAx32MWAvYkbM5vVWZEoPURYDMmk3YTYlgLcxJN+U49mMrm3gaqRURaXWWndtIuByUEec43ovmVXSBQXaANcDmxMi55fMnlg6BTknozheHav7GqLAgHSekizxzm9vlI+Y4JUAkUau5sNBt/z/Tpg6vk82yALURSecsI6gAKLecz6cu6FHNqANVFVAMKgYzzHicMRJ33OMrDeLPuIXy9YEfu6ijmTp5XgCee0/oY5HjuapMdSMBy0kR7wTHnvzxWRmWkHuCCDB0sDMWm5ETf5YR5rs5WNcQ6eIMRqJMaRcmFGoyw6CJtth4tFnXTVpo3y3bGoSNdBiD+HQD6+3Bw94bxnU2kUyZ6stvUTO3SdsTDdm8wu1WlE2JRpjz8W+MqnDq4IPepbkEgH1ucOpcCOlCp8uhZ1OIVBUCmlA8mUkjaT+EDf8+uHE8xUYiKEiObLfoImAN7322xK0RmFkitc72ImBaTq6+W0Y0GezOr+KsdChb1vqnBU0mB9HNK6ZSfZQUB7hQzGAA1wLSbNBNyeQEX8/cS4LMimjAddaz7iZ+Ywvy/GXVTLnVuYWRvy8Qjccj644y/G2JOt2M/ygge7UPhPythk4knHqFs39T7muB1iPAgJj7zbepi/uwBX4Nm1stOnHUPPxEA/DFNl6j1F/jMPMU1B/wCrG1XL1OVWByARYA5Dr0wHiZV6sdJEFn8tXAC+yeZMr7oE+sgjHPB8o9MS6qWMaiXbYDzFr8sWtbKPF6rRzGlP+3Civ2ZpsZZ6m8+EgfICPljY6WuVh1aveSFHdVCxMoeYBYgD3afnM36Y+HvidqUerfHb9e+z/L9k0UfxapEzcrPLnpnl88b0Ox1IASXYDYFj8TFybzvfCWOh9ZDi5GFatQNpIVdlOxYTc+QPL69cqeWrByZXaxMkD5CTvv8ALFtT7J0xIDPJMk6jJ98YyrdllNu8qRz8Q5ei4zshF1UXwycXL5hrqaYX8TAgfEm/uxxnOzeaX95qog7SJJ9L9fLFU3A1LKzM5Zf5rW8th7sZ1eA04vq62a/xwFOK/wCEp15z4I9MrmFN3AbzQj16eXzwxbitaIFdAFjVqXpBMnVb+mGJ4Upbu1kJIdiWJLTIC+nhmf8AXGlbs1RK7MOcBoA9B88FyXcWNWP+UTOll65BqmtTBK7rTsQLywnU1toNvPHqCVKssmaVrgQqeEWEj2pJNudhNsa1eA0ihQmoQRBmo/T1jz2xmOzdIDSpdREDxvA/4QwHMnEHJf1C2N/9nZr/AOpX/wBJf+7HscJwOmABNSwj+JU/7sewuUf6g2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6" name="AutoShape 4" descr="data:image/jpeg;base64,/9j/4AAQSkZJRgABAQAAAQABAAD/2wCEAAkGBhQSERUUExQWFRUWGBgYGRcXGRobHxsaGxoaHBofHhogHCcgHxwjGxgYHy8hIycpLCwsGiAzNTAqNSYrLCkBCQoKDgwOGg8PGi4lHyQsLiwsKiwvLCwsLCksLCwsLCwsKiwsLCwsLCwsLCwsLCwsLCwsLCwsLCwsLCwsLCksLP/AABEIAK4BIgMBIgACEQEDEQH/xAAbAAADAQEBAQEAAAAAAAAAAAAEBQYDAgABB//EAEoQAAIBAgQDBQUFBQUGBAcBAAECEQMhAAQSMQVBUQYTImFxMoGRobEUQlLB8AcjM2LRQ3Ki4fEVFoKSstIlY5PCNFNUc7PT4xf/xAAZAQADAQEBAAAAAAAAAAAAAAABAgMABAX/xAAwEQACAQMDAgQEBgMBAAAAAAAAAQIDERIhMUEEURMiYbEUMpGhI1JxweHwQoHxM//aAAwDAQACEQMRAD8A8KR3AxpTJHIgfrnjd6Y3mMLPtXfW/sf/AMv/APP/AKvT2vBSvq9j2Wxnl5gMBKkAg9Qf6jBIrr6HAv209cLc5xFmYpTIke09jp9J+/5bDc8gSl2Mx8rKwNwYMHyNt/cR8sA1qUHecB8PqaAEVYF95kk3JJ5km5PPBOYzYBVT7TbAbxNyeijqfrbCvXYK9TxX9DHJ8WN0H6/U4Gz2bWmIOpmNwiLrYjyUXjzMDASvsNex87k+71xy2VJ2wJk+0dNqndOr0nOy1V0T6bjDmmoGxwJRcdwxmnsD0Mt1IH688bihGxHxxoy+mPahyBnCDbmDZQEyT8P88bUoAuNsZZ3MOgApjXUYEqsgWG7E8lG3vEeU9lO19RMx3GcpLTYxpZTa+3MyDtIP+VYU5SV0TlNJ2ZWrWnb+uBnyhO30xomaUxFsFUmH6GJFNgE0CvL4494eZ+AwXWpmOXvjA5yw33OAYzbKA3APvjH0UeX6+OBc9m+7gaWd2nSqCSY3gdBzJsJwoz/aGrRvWylVKf4gVcD1gwD78VjCUthZTUdyiGQXefdOPlTK9N8LeHcUSsmqk2ofQ+Y3BwZU4iqKWqGNIJLHYRhHFp2aCnpdHDZck88FUacchPlhJwLtEuZao4JAU6QlhC7hj5sZ9IjrLf7YBYEjBlFwdmZSyV0a1qY6wcZU8teSwnGlOqG3n9emM6qkX3/XScK2E2NID70+/GTkf6Y9TJbb540OSPlPS+MbYCbNBbQfyxulYsLXwSmSnf4AWxquTpjb8saxroG71hBn5flvjwzODmy6b/lgDPOEgIpqVGB001IuBuSTZVEi590nDJNvQVtI3V55Y5VAT1GEXDO1DDNDLZmgKLtZTq1Az7Px5EHfFbUy4FxbDzhKO4sZqWwJ9nQi644bK0/wx6Y3fyJx5H63wgxl9mT8GPmNp9Pl/XHsaxibz/DKmcpstOoadIiA8fxD/wDr5T97lb2knBszXy+aXJZmGmND6pgEHTfmDEXEjFvUrj7sD6fHEF23cjOZWoCVNhqBuIfcHqNWO6i1LyPY5Kia86KLieVqvrp0GCkAy52Biyjq3X8PmYGEXZrjwpMMrml7t1OkNyN+cczPtbH62mVMKFWAo5fq5J3nnfEr+03LjuKdQAalcLNpgqxid4kYWk4yeFt/cNTJLK5R54R4EAaoRIU7AfiY8l+psPKT4X2kfL5g0c7TUFm/iDzPhvcGmNhpiL85xXcHb92rCSXCszndiQDJtHOABYC2FPb3gffZYut3o+LzK/fG20X92BTxvg1vyaeVskU32YG4+uOeHZBacz4mY6mePaPL0CiwHIDCLsDxc1cqocgtTOgzzAuv+Ege7FHWqLBmQBuTEf5e/EZRcG4lVJSSZjxzheXzFPRUFt1IMFT1UxvhJlszWo/u6imsg9msntRy10955SszjXhnaPLV6jU6bgsu3IMBuV6gf57Xw5Gnr8MFuUfLJAST1QupcSWGZldVVSzO4KiBewPi2vtgygNSBiChN4NyAdp5TESOvXfEj+0bOVhS0opFGV11CR4jNliZidzG8YpuC5upWoq9RAjsJ0qZsfZv5iDGDKnaCl3Mp+bEE4JmddbNEmStUUx6IgPzZnOE/wC0LJB1y5VYfvggP96/1UYz4LmWocTzFB7d82tfWNQ+Kk+9cO8yVq1FrMYo0JZSbBnIgvf7qrYHmSTsBNPkmn6fsJ88bB7BbwJx5WI2t5Yw4ZxxK6a0KxNgDJj+YfdJ6dI52BDViTz/AF6Y5WrOzLp3RuQefzx8WtFiB7jhZnu0tLLsgrPBc2EbD8R6Lh1QqKy6hBUgEEG0HnOM4NahU1sJMlXSpncwpHiSnS0+h1M3zKz6DDWplQQVOnpHX3YW8W7POa6ZnLOqVVGkh/ZdejRcevp0wflFqzrqmmCAQERiRJiSzELJtAEWk7zakkmk0xE2nZn51x3hbcNzK1qQ/dOfZvH8yHy5g/0xV5CiuZVarAFGEokyByluRfcRsvrfDTj/AAtczQekT7QlTGzC6n48+hOIz9nWdINXLvYqdSg8oOlx8YPxxdvxKeXK9iS8k7cP3BO0XBG4fWXMUP4TGCvIE30n+UxbpHkJvKFAOitHtAG/KQD+eEXEs4meBy1MExVAqkiNCobmfM2HW/TDjiGfSjTLVH0oLATv0AHXE6rc1FNeYaCxbtsavlSvP9euCaOX1bzjHJuzop0gTfcNblcWNukj1xvXQKpdiFVRJJIAAxzWdy7kbfZV2j4YzVSNjgXhvGKVYfuXWpBvBkj1G4wfoLdPdgtNbi3Mq+ZRAS5gAEknGVZDM/l+WB6JWuwcENTRvBBkM4MFrclO3nf8OGGZzIRJYEzAVRuzHYDzP9SbA4zjxyFO2oMjGcLuz9fvHzFX/wA40hzhaYEf4mZvfhxTpFVGsjVzgGAegneNp572mBKcAzooZvOZd2CrrNZZ56okAcyQUgCSb4pCLxkJOSujntfkC+ayRHtd7EjfSpVz8AGPvxWLmSLGSPdgKlkGL986wYKopglVMEkx95oE9AAOuNWTqSMCcrpR7DRjZt9zSrmhgct5/HC7P9oqOXdUqVBqYi0iw6t0Hrgx25i4NweUHzwjjJK7GTT0RpqHXHsZQemPYUY1XIN1J92I79pOTKpRe8h2E+oBH/ScfoerEx+0SnryLfyMjfPSfk2Oug7VEctbWLKDK0wUDLfUAduom2EXbvIlslVYj2dLfBgD8icbdk+JM+SoNOy6fPwHT+WDONTVy1ZLnVTcf4THzxl5Kn6MD80P9A3ZFw2ToN/IB/yyv5YcMg2OxERiU/ZzX15KPwVHHxhv/ccUdWsBuT88CqsZv9RoaxR+f9iy1LM16EgQYuYurFfnOH2ZqO2banWP7qmqtoGzMSdJbeQACYtynbCTKp/4hmnXYNE+ZIP1U4+ZLiJbN1wx1sdIXmzRyHU3sMelKmpvL0OCM3HT1N+I5BE4ll6tOFDks94AKzqPvUj3+uLVb2xP0eEqKhbMIQ4H7si4XY+jHqeUQNsdjiTIdyRjmrU8krcHRSqYtm3azKF8pWUC+nV/ykN+WBOwXGjUyqqSJpeD3brPut7sG0+KK06hPliS7IVvs+br0NwZi/4Tb4q2JKD8OUXxqO5LNNc6DH9o2SY93mVF0IVuYiZSffI/4hh1km+2UlqVAppOPDSNwORLdSDIA2X1vj5xGga1J6ZFnUj38j7jBwp/Z3mSaNSkxg0326at/wDEGwrllS9Y+zHtjU9GKePcNbh1dK9Ce7YwVkxO5Q/ykXE9PLFhxLjmnKCtSF30BC20uQBtuRPyOPnavJI+UrKdwpZfVfEPpHvxG1eJEcLy/wDJmPkpdh9RikfxYxb3TsxH+G2lsVPangaHJ1bS6KX7x4LlluSW3uJEbXsNsfewtd/sVMHq+n01GPzwbxLMfaEajTF6iwzAWRGG+92I2Xzk2wRw3hK5dAlOwA57nzJ64hKb8PF9ysYefJdgwUjE3+GOlHXGZzHU41SsCMcxc6cx5emPzknueNW2qN8RVW/+L6Yvz03xFdpcp/4pk43bu9/Kofyx1dM9Wu6Zz11on6lTxCr3dNqij2QWI223JPKw3+uF+V7PDOZcPXAL1UDBvwarqF6QCJ6mZwV2ty+jI5gj8H1YA/I4y4RxcjKZfuxrdqagIDclRpJP4VBF2NvU2wIJqGS7mbTeIu/Z1Uemteg8TTqaQCefi1AeXhm3U9cUChM09XvAr06L92EIkF9ILMRzILaR0g9cZ8F4QKRdz4qtVi7tHNjJCjko+cX8lf7P89L5tGkkV2f/AJiR9Vw8vM5TQq8qUWI+0/BjkKy5rKkhJgrchSfunqjD9bYrqGZGcoKU8NKovi0nx9Ck8oMydzsNzhnxrhC16FSl+NSAeh3U+5oOI39mtdjSrUj/AGbgx01Az81+eC5Z08uV7ASxnbhi3h9VuHcQFHvSKLQTOxUgxI/ECIkf5Ya9p+I1qNXL5shhTDMpp/hVhF/5yur0IA5ElR24zkZuhWWYSBq5Eo8mOsaonrI5HFpnsglam1N5KsI/oR5g3Hph5ySwnJbrUWMX5orgZZTiS1aYdGDKwkEfqx8sQ3bNmy+cy+bG1lb3b/FGI92BeyuaqZLONlKplXML01ESrDpqFiOsdMP+2vDjVylSxlf3g9V3/wAJIwij4VVLh+zHv4kH3X7FNSYESLgixHTlif41xJzWp0KY0d5JZ+YRbsVF4PKTzawtOOexfEO9ylKTdRoO33TA+UYAFWeLuhJtQCp/hc/n8MSjTxlJdrlHO8U+5z2w4SgyjkKB3cMp5zqAN9zM3674P7J0CuTo6rkL6wCxgeoBAx1ncp9q/d/2IYF2/GVPsKeki7eUC8wetAIIEBQIAUQAMaU/w1B97hUfPl6GlvL44+4zn9foY9jnLBIcnc/TCvtBl9WWrLO9N/kCRy6jDSovl7sLuIZQ1EKSwVrErYxzE8p2nFouzTItXTQn/ZtmA2VKyJSo3uDAEW95+eKLPZ9UEDxu1lXqec9FAuT084xAcS7K1cqe8y1RhcDTsxJMAAizehxUZTLPoJrOTVZdJcADSI2ToOc8zfpHRVUG809GRp5WwaJ/9nXEXp1a1ARB8W/NTpsOcj4Riz4hWCozvsomNyegHmTA9SMRPE+w4nXlmKkX0s3zD7g+vxxQcCymY7tDmXDFDqVYFjFizbMwvHSZuYg1nTk80/8AQKecfK0D8P4Y1JR3g8bsXqCY8TG4nyFvdhP2nWnls3TrUpZHAnp4fC3KdVlbznFTxCqSfPyGFOe4atUd3VB5ERAIkWIm3PY46qFTlnNVjwg08SatoM6yRaOYJkWHO/0x3Uy5U6KikF1BVoPhO8nyuQRuT8pzNcHrZWsi0WV0qSY3SFgMTeQZ3jqLnFQKjVI1eN73Xc89h02A6Yo4pbPQVPvuBZHLKgKspJM+MG8yCTex2jlbC0cMZeIhwpjutRkbkyg+nyxUJT7t4qJ4Y2PpIg8jtib4xwqlVZtOZCVOlRlHO2xBWNuY+uJ43vqOpWKOnXKiSCAOeFfAMkFrZpwbVKkAf3Z1W/vsR7se7NZfMPQnMNrTdIN/Ji03jdeY3PKFfG+x3djv8qzIwI8Mm5JtobeZPsmZxyxppNwb3LubaUkik4rpShULmBpYc9yDAGJOhwVn4THO9UL1hj/7ZxR5fLmtRCVai1Mw6mn+7KkU1NqhgW1AW1cyQBAmSu6CjSohQAAOgG3TD06eKsu9/oCpUvq+wt7BcbR8uKYAV6dmjmCbN7+fmPTFJVzEAlmEAEmY+uIvNdkaiO2YyjBdN9IMEEkciIKETbB9OtU0h68Ai+kSRPI+bdBfyvjVunTecXoNQq3ag/qPctlu8YO8hR7CbH+83nGy8ud/ZKXLGbTH654ks1ns3/ZUtI/nIn/lm3vwAe2Ocon96ojzUj4MCRiPw7lsdbTiz9No5OB19TiZz+TNXiiGBpy9HUeficsFB91/dhfkP2hq1nJQ+dx8f6xhxwrjCqGaQ5c6mYRcwANtgAAAOQHMycLhKnfQ3huewbxPJGvRqUjbWjKOkkW+cHEn+zbPqBUyzrprBiwtBYCzL6qZMdCehxWv2iAGo2Hn+rnyxKdrOAd7U+1ZYxUkFlUwSw+8pn2uo574ajZxcJc+5OrRmmpJFk0+nlj82yeZGW4rUVn006lQqzDox1C/KGhSRt4tsUvZbj+ZzAanXCoFs1WCrz+EDbVH3oET1jGnbDskmapqaGlalMQo2DLvp8r7E9TO84aCVKThN7kpqUkmlsVi0xH6n4Yi+yXBH77NsCVo1KzAMN3VWey9BJgv5QL3Xvsc2arUmp5gFUQ6DUkh202ZPdsXF+QvcVddVp0z3a3RTpQAAWWygD0AxP8A87wGXntIiv2o8PUZakyxCVNMARAZTb0GgYoOGP3mXpPbxU0M+ekT8+WJ/tb2epvkmzOt6tUBW1ljp9oBgE2UCTbcRe84Tdk+AZtqa1stXRFYkFSW+6Y8S6Sp+uLYRnRtfZkcnGptuN+P8KL5/JsN5JYgbLTZWn5ke/FZVogiNxtf6YBNBqcS4q5hljVphVUHeBsgPKZY/wCEjOU2eloWqyEiC6qJ842AJ6xblyjmnK9o32OiKtd9yd7E5B6OXJ2BqOV29kQoPv0nCbt4Go5mlmUsWWDuJK2I3mGVoMeeN83wvP5N07msa1MsEVGM+gKE7QN1NgJtitodnFqI32mHZxDASAALhU5gA3ncm/QC+Sp1PEbumSxc4YWs0ZcIzSZmij0yDYAgDSVIFxAsI6dMbVppiSDAttuTYADckm0Ykc92UzOQdq2UqaqYuQSJjoymA3uv5DFTw5arKlTMwtSLIosk7kyfbIt5Cw3Myq04rzJ6fcpTnJ+VrUz+xZk3/cLPI6iR5EixI6jHsNLdTj2I5Lsimvc+vlGEQA1xPiiB18+VueNu5BHTCRqGbemJq6H8TkK/3vupMGE2FrQOZbUMVyeeAXxLCyv8SSZMayY8RC6oDQASPCdPiv4a7ojk+wWMm7VC7i4lUU7KvNumpvkIHXGhyZ57+WOFymbZCGcJqOmVYtoUbG4BZj7pO5AGk95Hg9cuWrVCQGbTBA8BJjwgATESTMbAWBwHG/Iylbg8tED1+OOV4j4zTUaiBLECy9JPInkN+e2OeJ8GzTs2lkppqhQHYErzMhSdXQGVH4TvgKn2erKDNRVgnSqFwt7S0EMzQZMkyYuBbGUEt2bO51nWIcNeQZ3jGXE89UqwdMtB2svqegjfAea4U2taf2oyTA1MVOk+knUTziALeeNc3l6lGuStVGYGVUFwAvKZUEnTzk476cEoo45ybZxRVUP7xxqMaiSJ2tAmwjYYP4iKVMBqdVW5ETHiXe+wNxabHCvPpWq3dkJYEt4YlvuiRfu45SLzvtj5leH1A6h/YIEhWKm/uACxsFieZ54tinrclf0GXFOKVMwoF1bbwmYUm5H8wE39MJq/Z3Lg6RTqlmXw6SLkiQZc+zcS22HfaDJQEXLENtJJ8MLaBEtMw19+sHGOYpPW0qVCKttKks1QbjWYHnIG+1gIwIuyC19SXp9ns3TdjlHcpJ8Ssqg/ByDHvGGmW4XnGhquaVGEwNIY7X+6FDHaZM7YccOStQrsW06CCNMk+ErYqpXTqIgdAJsTgatk6xLsGUSeRbSFmxuJB26bxKxgyWXb9QJ4mWW4ciE1ACWEankido1AQvSBFuWHmQFN6TsWhgDax28RKiQTYRHnhJRygpKWNUhz4KcO0tqALGI0gjkWOkA364TJk62otcatyzH+huebn3ADC4+o1+bD/L8RdWnVF5C8huL9TBPle3Uj8PzWvNCm+49hU3JIYyJ6AATsL46yGRU0270nvNJI0k6ZBEC4BmxtMHc3gYH4RkymYWrU8WkGCCZ1EECYI8InYR78V8lncWCm5JQ3KxODAkAvcjZQWvfy9nYT1wQ3ZPUPbMHqv5HAR7R01KqrkMbtZt+Ulbkb2kbepw2y3aak8otVSwN2c2HU9N5AUdOmORxhujvz6lb3+ggzP7N6LtGrSxk+FYt1Ikj5Yx//AMoQH+O4/wCEfWcVNHK09TOK6knYl/ITMED4crCMfG4Z4gVqrFyTruSY5AxEDb4zzdW/MTdWryvsKcp2Ap0jIqeLq3iI+LW92NK3Z2+lahJi5gQo/r0H5bltw59LfvFkmB47AAzzO/5+VsfK9NgpUVaflLzJ56up+X8uEdKL1uMuprbL2/gyo9n6KaU11JPIXPmSY68zucbVeFn2UNQARqaQD6L/AN3LlfYGnmlpDxVaYAMzrHLmeZPlYdLY5/2zTqjQzjRctYyx5KIWw+fxvnRp7g8XqJaWf0CTMd1QGlVEF/uqOg5E/HBNDKEKNR1WHiIuY5xywpqcXQgAtLc9KnSB0USBA89+c4yr8bgEKhgge0xljtLECY8hE+WIyp03yXhTrP8AxCe0VdWy9VILtUR1ULBkwbx0nn8MSvYHPxlmpreoKh0r5FVOo9FBmT6Dc4MzeeqidGhSYA0jxRHij7oO94gDGXDsm9KkVRtLMQXaInyBi1rD488ZqCg4p7sddNVc1J2KjJ0goIksxMsxHtH8ugGwGNa6zfbEg+VAJDusMbLFpsBI1STMSxM8pEmTR2WqASCRzWZsW9tiAeYmFACi0g45/CXLKTpygg7KBlfvKg8ZEADZF6DqTAludhsBhnTOq98JjwAiJqwlNZUamADXuxmdI5mZMm4FsD5XgrEasvmJhWXVdhrJljGoqBBECDAveZwrinrcje3A2TMMzhnU6FPgQjc/jYdfwjlvvGk6pUkTtieq9k9Rlm1AgSYMlgSRLTqIBgwCCeoAC4J4fwB6dJlWpDsD4tNtZ+8Vm/K2wiw3kSUeGGLfYY6R5/L+mPYUL2Tt4qpJ5nVVueZ/jj6DHsLhD832Nm+wzo1fFp1Cd9JImPTeMGUq0+yVbyBn12wiy/ZtVLFnZiQRsoAnfqTJudUzA1agAByezNLVNN3SwGldNxMtJIk6jBMm8AbWxXGHcRuXYbVeLDUEpRVqHcBhCDmzkTpA+JNhzg37aGJCMJBANxIJ5EciemEmV4GESooq1ddSZqeEMPSLWFgeQ2jGP+6qTId08OnwhOpki1reHwxAnqZa0O4vmHdfOKi6mqKBE77xvAG/oMYcT4otJST4yFmBAsZCi+5YggKLmPI4wyXZ9VcOACyrAYkeH0iwkWtYCwi8kZngqs4qtq1qCAVflf3Tc33ueuAsbhdyX4nXanARQK7Cfa1MxI8TGAIXe7EAbeWB+GprdTXrKqU7+2phiDv5QWi/uAEB7R4XQWodamCQzNLFmKkEAkk6h1BtGMeK8Iy7OSq2jSPExkTMmTcze/QdMerTaxsedLe5jneIihUAWHKkX1AKATaSeZHKDPpgnifH6btDaaZUQVlTzgGRcDYXsMD8F4HR7xe8L6VBuSPUzEGTESLm2+CM7w2lTq/uZABJ9oeKdusgA2B2tgeU2pg/EUpVQHR2FyQhW4g89QKiY8RgeuDTxCnWKNTQoSAR4la4hYAW+49rnPI4T5qic07U6QLsT4m1WUiJA1HxNa6jzkgWwy4Rl3yVUypgCCTcu2wJaLKomAvM+VzLG3qZXv6HuKcceqQpKsUkFidKrP4m2nyEnbGWQzxQsmaAKMJFHRDsLHxyfDT5wxAsJvbHS8JRnp92XGhiUUaRc7WCwWBPtbzjGKK1SWqEaiJLyUDAWDORv0BJg7DGSSWhrsyyuUYM1SoyHUx0EhvZFxCWt0HlMA3w6yvEMoaR70gOVtusjcEAg6biNRt8cBLpGYUspYjwkbrosWaOYIcetrHGGZ+zsW0mVLBiGLBtQ5NJmR0NoiMZtS3MlYCzPFUUkU5JIkAyAAdizEAR9eQwZkK1OoNJqIrSFOoMJYi0CD8MHcO4HlaoZnBDGY8ZEsw9ofzQvtefnhLleEU+8Ipip4BYMZgSwJEAc1YHzHPE54tNF6MpQmpLcZ5Ts+F/tqDNMe3BvG4MmSfy6AA49n3pyQaYEyfFFz5wJOF1Koo0hlY6TMqYJPVvxH3jGuYKOZV3HhiBaB5WsfMHHK8HyeoqnULsbNw1tMhkINh41uRvuRgSpQZRLLbcEeKw3jTMjBeVelszHaBM23FrWMbHlyjBqPl4hj+Hm33dh6c4NsbGHc3xPULePuTT5nT4mASnyLAgsfIRMe6/pjd80imCRMExbYDc9Pf1xUVa1Fm1GoTaBuY9DErPODeMC/Y8mwAOkwZkgzaYvHmT633wLRHXUz5gyRzNcVIJQqARHiMyZAkAGAZtz5jHWZzwSEGlW2ufCtpuY3i8b+m+LGhwXJ+GADpmIqEb7mxF/Pc+eNl7FZYqAFaAZ9o/1uJv5m++GtFivqsd0yENdm8KNpESahgSOoB2HQnfl1x1S4hSVB49VyBuWMdBck+fP0xcjsdlQRKTcm7sZJ63v674Kfs5QghVCyNPhAEDoLWB5jng2jsSfWcpEDw1Xq/vTOncAbBR+JvdJ5YMV2dtCLBJADHVEm5JjkBfr6Deyfg1OBaQOXWNpE3jlyGBqnBkYadNoI3Mwbnnck3k4yUb6iPqqlvLoLOH5HL0ENV3NR9lYDc7Sg3JvAbYcowRxXjPdhFUa6j7IWVYAEszMZAUc2+uN87RpUb/AHjBi52ETHkMJc5R79gQsQImSJEzBjlIBjyxOWF9dgKNWayAVzVQ1A2Y0RJiNTQfuinSKxqO8sGaBMKIwfT7RKm9N4JJkFGJHNydZtNp2JsCdsfBw0GNShtMxImJ3+PPrgp8kpB1U1IJUkEDdfZPui3TEnOD4C4SXJ6r2opKitpaWBJQASgF2LxIXSNxMjpNsJc12jdnsy0kVgTY6iOWoFvDPJPbb8IGHuWyaAMBTQBp1KEWGB3kRgo5CkQZpoJAElFuBty2BwqlTXAMZEZX462poJAk2NaksX/CWkeh2x7FoeEUDc0qc/8A2x/THsNnT7C2n3Df9mg7fXHD0FHK/WcLs/xE02X94ryCSNPLkFgyWJ2F7ajywiXtG86vEWNggkKJAjqW3FzG48hhVTb1QcitSlPr6TjU5cnr8MTi8eqAAim7TGwgA3HMfiHP15HDyhxRmYKBPhktsB0HUtYmIsPUYGIbhP2fr8MdDKnaRBwp4txZlQGmhYtt4WgWkkjTJgcgPK2B+H56pTpmpU1tBIAKkMWuTJiFUQbR+Wp4we4rd9CgHCEJEovqJwW/AqIH8NcTOS7cyDNJif5Q1vKdNyD6Y1ftyxNqDRaJLC56+G369MdlyS6eo+Bm/AqRNlK+hP8AngXMdmV+6x98H6Rj2U7ZIQS1GqDE2HWIAmDz+uMs52tBbaoqi9qZNvSOg64ZPXcnKhNf4nxOAVVMrB3uGA3B6x1wFxDJ1gdTKxiOh8uROHPD+0lN20praTHskbeu2Ca3ENRYaHIUHZGk+mwA+Z8uZbdydrbknkuKd0+rlzWPWPQzgetmaNdqgDAq8ygi07iB5zf34p3qI4OqmwETLU+QuQfWPngTO8LyzxryxJtBWlBEibMu0evuwydnqgWuiI4RRekUeo7FW8DMdkBC6GP8vguehm532rmKjM1VG0VEKmAFZSVOokEnSFZlkWsDfnXf7Fp2X7PWK7ElmmNoiY9T0wHxTs8wUmjTckwpDAQFvYGxKzygTO4nD+ImxcbCninFkVm0VLd5BcASEa4eII0yR4ojfHOX4mtHvVSooZqg0uSphXUsDBsUFQlSwsAxx79+lmovsAweAWH4Rp2XqR1thvnGTu0K0nZiNLgQIX7qAH7vXyF/JZxT0Q0HZ3YVxx1OXdlgQUAe3NwCR5X9/wA8fcxwsXCx79/jgE8crE//AA0i+4Ukx7P3hHv22wyynGBqAejUUk3ICkRFvvTbrHLljgcXselFThqheeGsPaGPv2K2GmZ4gxX9zRJYyAH8IAABkgHnMAWkg3xgnECCEagzVIJmaYEecEhen9cL4cinxTW4relpsRGOVtthvl84auoJl1EGNZKMo6mbao8p/LA2dzFRkPcUFsQAx0gsBvECBPUTziN8P4crajrrV2ZgKBP3ZxrSpsuxK+84xFTNBFIQB2YlhKQq8gon+uNamezhHhooDIuXB25i46SARzv5rZ90aXVX4Cjmaq7OfQ3+uOxxusBcqf8AhH5Rj4K2bI9mkJU7tMNeLzebHaML6NHOARoosS0sXeSR5XgeQAgdMFJ90RdaPMRj/vPU28A/4f8APGOY4pVce3HpC/S+PVuG1WH8FA0C/eRci/hA5Hz+GMKPAatgDG5JZwSeg9mACYFthhlCTVysa1BP5bf6Bu8I3k/n64+083HLBp7L12Il0A3MFpPQExtvtE/LDCj2fan4gELeZJAHpp3xvD9R59XTtpqA5OizXiPP/LBLZIk3MjG+Yp5lQSO5PSdfT34Vtm82CFDIzsTaPAq/iYwD0EavQHlKVPU5HVy1sHilpx8apHLA32HMjXLqSxBWZsOdoIFtgAfMnfGB4FmWfWatMwZVWDQs7ixAne8TblNp4LuHIY/bfIfr349gA8Nzf/zKP/pN/wB2PYXH1DkDhVWsKVBKYOmXYAeAbbCPEeUm/oJxhnsvV0JTLy3tFS0uRJMDSCADAGoi14gC7kcOJMgLTiQsauZFyBFzAtq9ScBUuAVVDAVV8caiSwJIB5gSeXP6COiLsRYTRqZpVgCjMAQWc6QAN2gkk3+Aubk6VHzcQvcA3+89r2toj3HAi8PqIoY5lQBExEQCZuRvAHv8rFlQomq9OoKsIFJ0DUuombkGDEGwM8vLGMCUnziDU9TLwAJ1aoJ3JNgZsNjFzbljqvnDXXuiys+5FHWBpFgGJFpM8xEAX3wRxTJ94602q6ZuiqpLRzJP3Vm087c7HnhHDFoUyFrqwsohZk89rs2/oABsDLxVwZYu4up8Pb2VWALAAi3lvgr/AGRWA2/xL/XH2rlDQ8ess5Nppzblt7NpBMc7YLfOVYY6tWkbBOfT2rnyxWVKz3KR66drJIVfZagMaG91/pjOtSP3gR7j9cN6VFqgVnZS0mByHuHtMBP63HehVUsA4BJvYSYNrTZb7Af57w1e1xo9c0ruIhYGd8GUOK1RbvH9JJ+uGTcBerdnUHmVpwR88Dp2KqkmMyBbY0/Tz3wrpvhlKXVU386MqfFnDhm/eRsG2Hnbn5mcMavaeYmnEdG/qMLKnZSsj2rU2/lJgn4t0tgbN8AzJFivhN4H3rG5Dk26T64Hm7j49PK+xR0O1tOLhh7gfocEntJRYQWAnqCPmRGPz8ZOowI70AsJ9kgAeQ6E/ewSnD6kRqWIj2SSY9WwNUH4SnJclqmZDiDDD4j1GMKnCUJ8JKn4j5/1xFZXMV6RB75BfToCyNU3G+/XpfDujxqpA1NfkNMLPUsDZfhy3xZS9Tz59PJPRXQ1PCHXYqR6x9cYV8hUF9J9wn6Y2+xGsoPea+RZdvQAGAJ95wflsrWCgCrcfiTl6zO2JuKety8OpnFYtE/9sK2YR8sfMvWCAhZAO9yZ9ZJnnviiNGrsagIJkynLoJJwizXBi7nRXVWAuFSQJO8Fo8vTAUL7Moupi/mQRT4tUAGxHQgbe6LYKp8b5Gmp+I/rhQnAcwviNZWF/uqBtzmDb1xnW4ZmUGouxFoGhBMxA39T/pcYl0qMuwyzHEByQD/i/wAsBtxBuSgfP88D/YK8e3dbMRTkFryAZj4bYGSm7TFUwDE92Ik9P9ThcCkY0V/0OGff8X0x586/X4HAdXg1bXMsptCwpJt4iZMXPPlHuwVX7MVykd+oJgAkqLG33R1vI5DlvjeGFzpR7HB4i/4iPfjSnx51gl1ZT1t8xvjpuyKOoU5oALaFCwYF7bH9eeO81+z8MCO/by8Ii2w328o54ZRtyRnWoNcDLIdoktIN+YMjDB+P0gJ1g+gP9MTNbsQ4WPtDsYEiABbkBFh6eWAH4FV8QqFtJPhAggAbEkDf6euC0yMY0ZvQf8Q7QajCWtNzePTl88B5PNkt4m/X0woo8GdZC1KkkyTCz/0n44ZZTs1VNzUqqIPNQf8ApnE5JPku4wjHYojVgbg4EbOgsFDLqImJGw3MbxhaODMRDVqp5aiVkDmBAESefkOQx9HYumSzitVBYQTrEkeumcQtHlnJdobd42PYSp2NQAAV6sD+5/249jYx/Ma77DivwxKjBmL2iAHcAQZ2BEzz3wNU4RRAOp6sEGQ1VxIm/wB7bxfPHVbimk6RTqMYk6QseklhJ9McPnKjkfuKkCYJCTPvew5bzvtGHVxXYU5mpl3Z17slFCjUS5sgiQBcKIAm19Wx3FQUEqqoRlMeI95UXSs3AMzvyA53i8N6fEnRiXpETChC1MHfmdV5kR6gAHfHSZ7MMWjLsBEKoamAL7sdUnrAgCYv7WK3f9Ytgenlcmz2Mljfx1RcAjrAIAa3rgbiWbyo0KhmFKgg1FAS0id2BkGBMzO18ODnKwt3JLA3JZY9QNWr3RP0x7N06roYpNIMTK7dQuqfcSMaF2/5GTUXdiClnKYDMpqfhlWfxbkj2tryTbAmcFPTeQ2nVGqoY5359OmKzJcHIEkVG2tNOTa5nYXttgatwuoxAWmwPOXUj3QRi2Mm/wCS76iio2/YleHcTZCFLuB1LNzkwBJ5jb5nme/FUuCxPVTr+BH5Yfr2Zryp0pF5JJn0E/CefkMLs5kMyCdNIT/fB+Vj8MbzXC5UHG2hlS7QUkTSKeqT1c+kgnVAm0H4b4ZZbjuSgAisGHM678p8BjrHphSlLOISe5Y9BaOUz5++PrjjNZnMTHd6TezMPda1ueCpsR9PStf2KynmsswmmWkHQdOs25iTZR1O+8Y+54ZdaUFTMiQoqb8hJ5GeeI/LHMCPCoPMhtvd6eeCafFs2VlJEGBqY+IdYOwPvP1xlLXX3JPpLxun9h7ksrlqiQwJn2hLEAL1mLAdB+WM14TlGYKllks2gsJjkfEAOp57eWA8j2gziqQyITvv6WEMI9TP5Y2yvaKt3g1IFUTYML25mZ3/ANcPdO9yfhVoJNfY+ZnguUk1KYZW5SXMi4uoFvIG/kMJq2Qy+m6sARMfvPp9MW9LizMkaUZiLxUUR5RcmB6YFXiVcGFQKCSCdYkDqLET67dDhbKQ0K86b8yuRiZqiplVqKQALawYH90/r44JTjKXIkwDOpW29TEm+LR1qurSlNoA0hjqk/zGJ2A+PwSZngVUKSgUNc3e08hAWw2/V8Ji+/3OhdTTn80ReO09JFGqmx1AwAzr8ZJAn5j1wVX49kl8LUiJMsdRN4ibGSYJtHP1wEvCs4BenMSSwZWm3ICIv8PjgQUMwGZnpeOTpBJAURaLbk7nfGUmiroUZ7D3J5nJFgqeLWJCw4PrB223tGDclVonUXDS/Igm34bDb6n3YjtdZW1aE1wAWLnb/lteTbyw0yfFa7DxOwI/C7EYLnoc/wAJlK0WUlLM5cWCGFjrF7C0yZAiI/PHyjUyrXFODc3VphRM9No+OJ862M6iSJMlmO+/PH06ojU0HlJxPxCq6B/mX0GwNF21FW0iITTUYnnc3tzgdfUYIOaysD92AJI/hnkB5bbb4SJm6nKo/wATjh1LHxkk+f8AnjOpfgy6B8yHlPP0NMpTDc7IPduJm36tO1Di2oR3bqbz+7aBz3I/K5xK1KPTHKViDE36A/DG8TujS6G20iorcSEezVkf+Ww/LC+pxCACFckmACCOUzsTGFZzhEanIkwL88brxJ0O4J8wCb+cTy+WHVRcohLo5LZjFeLbRSrXjamR8Tt/rjPOdoWUHu6NRzq0wVI5TNxt9cZL2mb8Kn0kfnjennu92UCfU4hUavdDRoTS1AF7RnUFNCoW3spBIgkwhvGwkmJImBgh+N6YZqVUEsFCELLE3EeLDOhlVSSIBbcjc/nj5mcmpIYgFhIUmJE7387Yk3F8Cr9QZuKV5/gr8W/IR8Mex0aJ/X+uPYXJdg4+pulATtjLNUmcCNOiPvGxB5gCZIvva+Os3lEcFWc6SPZEC3O4vH9fgHQo0V0r9pboArIBPQAJG/z88PFAbB8xwap3ishXn7eplB6mSCxmL+u2+CTl8ykRVowbAlCJPoG3sbDr78EvkEQCM1UsIjUp3FoAW7e44BzFOl3tsxUZ18LHWkU5EmSywpPRbmNrGKfqKer0c039qgvMqjD4+M+Z5TjSjXqqDOYplpgjSx0mNt7GD0m9+WOa9Cmqj9/UOolvDVEmTdiw+6sESTAiNwMAUKGWZgiVHqCRI1LpEX8VhuATAubk7SDBta/sBpS0ZQtxkKulaiFtM+wxv1jULTbGFDPMxnv1U+aNEeU897mfdifrUMsCV75wGklhUEEgbauZ3MCfhGBAmVS/eOpIAu7AxysLj859MV8Rrj7DeBTbRa1uK8jmEg9F/P8ArjOjlO8IPeA77gsI9NQ5bnEaVosvttJmB3hMR5gwLX3O/ORjDK06TKw1FOUszTYwecwLdBMTthoVHY0umpt6SsfpVSnUUWqIRAjwR9G6bfqU54bUZjNRTIidAMDyva/lPwxLNTpudPeFmAj+I0xG5915+eBeIZPuR4C4JjZ2kRJ2/W+NGfA3wt3pItH7PIpJ1kORCjpedibn9X2wqzXCa2s6a+rzCCwgC5kgGZIE+uE+V4gka2Ok+yJZyY5yTzk3I85wblO1NEEqVEdQXXmTsD1PSMC65KunVhZJ3NhwiuG8VRpN4VQ0Ac4BIA8yP6Ywr5cgajVBAE+wF95OqYtPn6YOpcZywsEI1Xgl4A2mRfry+uKD7Vl3phW0ssD8RiB5zg431Qr6icPLOJGRU0ahUkRM92LjyEzOO+F5rMqGPeeG4UFVJHWbW8gPfhzX4Nkva8Q81Z4+vkcBVeCUCCKTsoJu2ljAHQhjEzG3uONi1sP8RTqK0jTLdoTTlC51kiSACZOwggyefp0GD63aSmgl61RbckpH3m/oPP6J6nZ1FIVijGSBZwBvIkL0nmSTv5CZnL00lTRYqANlaDGwA5nf0wLtGjSoz0XuVOR4tTcKwzDAGfaTQSOXlveedsbNw9lB016lzJPOfM4jEylIwXp6Sb+w5AnaTG+Pd1SBAUPeTYVIAj0/lwcmCfRRtoyx4hw/vV0tUO3RZtuZiRfpGFKdloI01jpEwCq6QfcNwZ388LBxNaYJ7tqu1jTYkj1IHnzwVkuJU2bVUoEBRIVFPXmSoLem2/ubRoiqdak/KFvwB1IH2ozIsEUmDHK3xMC/oMFN2YRSajZhzaBAW15hRBvAjbHzJ8eyjmalF15DVSYmZvJHhj3nrbBT8QyhJAQFQSAQtpG9vWBvhcUZ1q/J7/dilA1Vqh5wxUed/CNscf7v5Yk/vXmJgvYqPdt6YxzHE8rTUk07CB/Dm522F/15Y5p9oqcsPszxtOlBIHK52sLemNohfx5bXNjwXLSFNZ4i+mooAHKTE/C98GZLglGlp7up5zqSWteTEn34SJ2pp6vHl2WdhpQlovY6uQA8vPbGq9p0OlfszzN/YQQeTEEsw62vG0YOgHGvLe4TnOBZeqWcVWDixfWLzyvyvyjyNrTWY4ai1Wh2ZpJJV1XnEXiwuIvhxme2FXXC5Ud35RM9Yj1+OAB2o8c1MuUkwNOmTP8ALM8jgqzHSrU1drQDq5emPF3rCDuXkX5fh/0x3la1EHS9SqsWvUZZ99jz8vhh3/tAVf4aSU6kaQ3u3YTz2+uz1a2lm7kamIhdSm5+8W3IAtFoFo54WUElcEepezQnqnLQWo1/FFy1d4VSZJsZ302kTa+CqTZSEDV++ZdpZmJYjeJj7tuQjffH183UDKjUBUqNMEMgjaZUTpS3tEzEc7Y+Uc7WcytNVSRNUuCoUXYgQNUXEi084GOd3FR8atkWJJamSbyXqSZ63x7HY45WPs5SoV5HU1xy+70x7C2l6jXN893Gr94FLATdS1vcPOY9+PLUytQCUUqsID3ZI8lFpNue3njLifag0KwSDp5wbkxIHTTEyd/rjih2tNQVSVChLWuSdgZkDcbR/loxdrmbPtTiGVQgUsuCzRD9yyqDylguoW5AeXOxb53LAT3e/hjuWk7EW0TzHxwhTjb9942qHRB0q8A6vCZtcAkWi+9jYsMn2sRjpCMfUiOY5DrGHcX/AFiqx9yrZYOgCuTfSGpkAkAmQukWA2AGlekmcE5nN0Cjnu6oZl0yKDBiDuAxSwI8utpwJl+KIGZkpkNALsW1MZIhAYsskX+RN8fMtx+oVZiAWW5EkCNQUKtvOdRn06bW9/3NoG5fimV/hrRYlFAg0TYctxMEyb+Z542bMqR4ctV8tSaVNwLm8WvJGw8sC8M4nKgUqSqC4LszEmGa5jT4mgjc/IDGef4nXqJKFKYLEWnVA5auXqB6RzzVzIIq52srqBRIS91p6iIsPaKgA2IPp5jBJ7QKoVTRqhmIVVKqCxi5ENHUnbfGeUq5htUilYKFUSBJNyW0z7o/qRu4zPeNU00JClR4msDB27uSdV942gC5K+gfUL+11RUbVlmKi4ZGBOwteAx32MWAvYkbM5vVWZEoPURYDMmk3YTYlgLcxJN+U49mMrm3gaqRURaXWWndtIuByUEec43ovmVXSBQXaANcDmxMi55fMnlg6BTknozheHav7GqLAgHSekizxzm9vlI+Y4JUAkUau5sNBt/z/Tpg6vk82yALURSecsI6gAKLecz6cu6FHNqANVFVAMKgYzzHicMRJ33OMrDeLPuIXy9YEfu6ijmTp5XgCee0/oY5HjuapMdSMBy0kR7wTHnvzxWRmWkHuCCDB0sDMWm5ETf5YR5rs5WNcQ6eIMRqJMaRcmFGoyw6CJtth4tFnXTVpo3y3bGoSNdBiD+HQD6+3Bw94bxnU2kUyZ6stvUTO3SdsTDdm8wu1WlE2JRpjz8W+MqnDq4IPepbkEgH1ucOpcCOlCp8uhZ1OIVBUCmlA8mUkjaT+EDf8+uHE8xUYiKEiObLfoImAN7322xK0RmFkitc72ImBaTq6+W0Y0GezOr+KsdChb1vqnBU0mB9HNK6ZSfZQUB7hQzGAA1wLSbNBNyeQEX8/cS4LMimjAddaz7iZ+Ywvy/GXVTLnVuYWRvy8Qjccj644y/G2JOt2M/ygge7UPhPythk4knHqFs39T7muB1iPAgJj7zbepi/uwBX4Nm1stOnHUPPxEA/DFNl6j1F/jMPMU1B/wCrG1XL1OVWByARYA5Dr0wHiZV6sdJEFn8tXAC+yeZMr7oE+sgjHPB8o9MS6qWMaiXbYDzFr8sWtbKPF6rRzGlP+3Civ2ZpsZZ6m8+EgfICPljY6WuVh1aveSFHdVCxMoeYBYgD3afnM36Y+HvidqUerfHb9e+z/L9k0UfxapEzcrPLnpnl88b0Ox1IASXYDYFj8TFybzvfCWOh9ZDi5GFatQNpIVdlOxYTc+QPL69cqeWrByZXaxMkD5CTvv8ALFtT7J0xIDPJMk6jJ98YyrdllNu8qRz8Q5ei4zshF1UXwycXL5hrqaYX8TAgfEm/uxxnOzeaX95qog7SJJ9L9fLFU3A1LKzM5Zf5rW8th7sZ1eA04vq62a/xwFOK/wCEp15z4I9MrmFN3AbzQj16eXzwxbitaIFdAFjVqXpBMnVb+mGJ4Upbu1kJIdiWJLTIC+nhmf8AXGlbs1RK7MOcBoA9B88FyXcWNWP+UTOll65BqmtTBK7rTsQLywnU1toNvPHqCVKssmaVrgQqeEWEj2pJNudhNsa1eA0ihQmoQRBmo/T1jz2xmOzdIDSpdREDxvA/4QwHMnEHJf1C2N/9nZr/AOpX/wBJf+7HscJwOmABNSwj+JU/7sewuUf6g2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8" name="AutoShape 6" descr="data:image/jpeg;base64,/9j/4AAQSkZJRgABAQAAAQABAAD/2wCEAAkGBhQSERUUExQWFRUWGBgYGRcXGRobHxsaGxoaHBofHhogHCcgHxwjGxgYHy8hIycpLCwsGiAzNTAqNSYrLCkBCQoKDgwOGg8PGi4lHyQsLiwsKiwvLCwsLCksLCwsLCwsKiwsLCwsLCwsLCwsLCwsLCwsLCwsLCwsLCwsLCksLP/AABEIAK4BIgMBIgACEQEDEQH/xAAbAAADAQEBAQEAAAAAAAAAAAAEBQYDAgABB//EAEoQAAIBAgQDBQUFBQUGBAcBAAECEQMhAAQSMQVBUQYTImFxMoGRobEUQlLB8AcjM2LRQ3Ki4fEVFoKSstIlY5PCNFNUc7PT4xf/xAAZAQADAQEBAAAAAAAAAAAAAAABAgMABAX/xAAwEQACAQMDAgQEBgMBAAAAAAAAAQIDERIhMUEEURMiYbEUMpGhI1JxweHwQoHxM//aAAwDAQACEQMRAD8A8KR3AxpTJHIgfrnjd6Y3mMLPtXfW/sf/AMv/APP/AKvT2vBSvq9j2Wxnl5gMBKkAg9Qf6jBIrr6HAv209cLc5xFmYpTIke09jp9J+/5bDc8gSl2Mx8rKwNwYMHyNt/cR8sA1qUHecB8PqaAEVYF95kk3JJ5km5PPBOYzYBVT7TbAbxNyeijqfrbCvXYK9TxX9DHJ8WN0H6/U4Gz2bWmIOpmNwiLrYjyUXjzMDASvsNex87k+71xy2VJ2wJk+0dNqndOr0nOy1V0T6bjDmmoGxwJRcdwxmnsD0Mt1IH688bihGxHxxoy+mPahyBnCDbmDZQEyT8P88bUoAuNsZZ3MOgApjXUYEqsgWG7E8lG3vEeU9lO19RMx3GcpLTYxpZTa+3MyDtIP+VYU5SV0TlNJ2ZWrWnb+uBnyhO30xomaUxFsFUmH6GJFNgE0CvL4494eZ+AwXWpmOXvjA5yw33OAYzbKA3APvjH0UeX6+OBc9m+7gaWd2nSqCSY3gdBzJsJwoz/aGrRvWylVKf4gVcD1gwD78VjCUthZTUdyiGQXefdOPlTK9N8LeHcUSsmqk2ofQ+Y3BwZU4iqKWqGNIJLHYRhHFp2aCnpdHDZck88FUacchPlhJwLtEuZao4JAU6QlhC7hj5sZ9IjrLf7YBYEjBlFwdmZSyV0a1qY6wcZU8teSwnGlOqG3n9emM6qkX3/XScK2E2NID70+/GTkf6Y9TJbb540OSPlPS+MbYCbNBbQfyxulYsLXwSmSnf4AWxquTpjb8saxroG71hBn5flvjwzODmy6b/lgDPOEgIpqVGB001IuBuSTZVEi590nDJNvQVtI3V55Y5VAT1GEXDO1DDNDLZmgKLtZTq1Az7Px5EHfFbUy4FxbDzhKO4sZqWwJ9nQi644bK0/wx6Y3fyJx5H63wgxl9mT8GPmNp9Pl/XHsaxibz/DKmcpstOoadIiA8fxD/wDr5T97lb2knBszXy+aXJZmGmND6pgEHTfmDEXEjFvUrj7sD6fHEF23cjOZWoCVNhqBuIfcHqNWO6i1LyPY5Kia86KLieVqvrp0GCkAy52Biyjq3X8PmYGEXZrjwpMMrml7t1OkNyN+cczPtbH62mVMKFWAo5fq5J3nnfEr+03LjuKdQAalcLNpgqxid4kYWk4yeFt/cNTJLK5R54R4EAaoRIU7AfiY8l+psPKT4X2kfL5g0c7TUFm/iDzPhvcGmNhpiL85xXcHb92rCSXCszndiQDJtHOABYC2FPb3gffZYut3o+LzK/fG20X92BTxvg1vyaeVskU32YG4+uOeHZBacz4mY6mePaPL0CiwHIDCLsDxc1cqocgtTOgzzAuv+Ege7FHWqLBmQBuTEf5e/EZRcG4lVJSSZjxzheXzFPRUFt1IMFT1UxvhJlszWo/u6imsg9msntRy10955SszjXhnaPLV6jU6bgsu3IMBuV6gf57Xw5Gnr8MFuUfLJAST1QupcSWGZldVVSzO4KiBewPi2vtgygNSBiChN4NyAdp5TESOvXfEj+0bOVhS0opFGV11CR4jNliZidzG8YpuC5upWoq9RAjsJ0qZsfZv5iDGDKnaCl3Mp+bEE4JmddbNEmStUUx6IgPzZnOE/wC0LJB1y5VYfvggP96/1UYz4LmWocTzFB7d82tfWNQ+Kk+9cO8yVq1FrMYo0JZSbBnIgvf7qrYHmSTsBNPkmn6fsJ88bB7BbwJx5WI2t5Yw4ZxxK6a0KxNgDJj+YfdJ6dI52BDViTz/AF6Y5WrOzLp3RuQefzx8WtFiB7jhZnu0tLLsgrPBc2EbD8R6Lh1QqKy6hBUgEEG0HnOM4NahU1sJMlXSpncwpHiSnS0+h1M3zKz6DDWplQQVOnpHX3YW8W7POa6ZnLOqVVGkh/ZdejRcevp0wflFqzrqmmCAQERiRJiSzELJtAEWk7zakkmk0xE2nZn51x3hbcNzK1qQ/dOfZvH8yHy5g/0xV5CiuZVarAFGEokyByluRfcRsvrfDTj/AAtczQekT7QlTGzC6n48+hOIz9nWdINXLvYqdSg8oOlx8YPxxdvxKeXK9iS8k7cP3BO0XBG4fWXMUP4TGCvIE30n+UxbpHkJvKFAOitHtAG/KQD+eEXEs4meBy1MExVAqkiNCobmfM2HW/TDjiGfSjTLVH0oLATv0AHXE6rc1FNeYaCxbtsavlSvP9euCaOX1bzjHJuzop0gTfcNblcWNukj1xvXQKpdiFVRJJIAAxzWdy7kbfZV2j4YzVSNjgXhvGKVYfuXWpBvBkj1G4wfoLdPdgtNbi3Mq+ZRAS5gAEknGVZDM/l+WB6JWuwcENTRvBBkM4MFrclO3nf8OGGZzIRJYEzAVRuzHYDzP9SbA4zjxyFO2oMjGcLuz9fvHzFX/wA40hzhaYEf4mZvfhxTpFVGsjVzgGAegneNp572mBKcAzooZvOZd2CrrNZZ56okAcyQUgCSb4pCLxkJOSujntfkC+ayRHtd7EjfSpVz8AGPvxWLmSLGSPdgKlkGL986wYKopglVMEkx95oE9AAOuNWTqSMCcrpR7DRjZt9zSrmhgct5/HC7P9oqOXdUqVBqYi0iw6t0Hrgx25i4NweUHzwjjJK7GTT0RpqHXHsZQemPYUY1XIN1J92I79pOTKpRe8h2E+oBH/ScfoerEx+0SnryLfyMjfPSfk2Oug7VEctbWLKDK0wUDLfUAduom2EXbvIlslVYj2dLfBgD8icbdk+JM+SoNOy6fPwHT+WDONTVy1ZLnVTcf4THzxl5Kn6MD80P9A3ZFw2ToN/IB/yyv5YcMg2OxERiU/ZzX15KPwVHHxhv/ccUdWsBuT88CqsZv9RoaxR+f9iy1LM16EgQYuYurFfnOH2ZqO2banWP7qmqtoGzMSdJbeQACYtynbCTKp/4hmnXYNE+ZIP1U4+ZLiJbN1wx1sdIXmzRyHU3sMelKmpvL0OCM3HT1N+I5BE4ll6tOFDks94AKzqPvUj3+uLVb2xP0eEqKhbMIQ4H7si4XY+jHqeUQNsdjiTIdyRjmrU8krcHRSqYtm3azKF8pWUC+nV/ykN+WBOwXGjUyqqSJpeD3brPut7sG0+KK06hPliS7IVvs+br0NwZi/4Tb4q2JKD8OUXxqO5LNNc6DH9o2SY93mVF0IVuYiZSffI/4hh1km+2UlqVAppOPDSNwORLdSDIA2X1vj5xGga1J6ZFnUj38j7jBwp/Z3mSaNSkxg0326at/wDEGwrllS9Y+zHtjU9GKePcNbh1dK9Ce7YwVkxO5Q/ykXE9PLFhxLjmnKCtSF30BC20uQBtuRPyOPnavJI+UrKdwpZfVfEPpHvxG1eJEcLy/wDJmPkpdh9RikfxYxb3TsxH+G2lsVPangaHJ1bS6KX7x4LlluSW3uJEbXsNsfewtd/sVMHq+n01GPzwbxLMfaEajTF6iwzAWRGG+92I2Xzk2wRw3hK5dAlOwA57nzJ64hKb8PF9ysYefJdgwUjE3+GOlHXGZzHU41SsCMcxc6cx5emPzknueNW2qN8RVW/+L6Yvz03xFdpcp/4pk43bu9/Kofyx1dM9Wu6Zz11on6lTxCr3dNqij2QWI223JPKw3+uF+V7PDOZcPXAL1UDBvwarqF6QCJ6mZwV2ty+jI5gj8H1YA/I4y4RxcjKZfuxrdqagIDclRpJP4VBF2NvU2wIJqGS7mbTeIu/Z1Uemteg8TTqaQCefi1AeXhm3U9cUChM09XvAr06L92EIkF9ILMRzILaR0g9cZ8F4QKRdz4qtVi7tHNjJCjko+cX8lf7P89L5tGkkV2f/AJiR9Vw8vM5TQq8qUWI+0/BjkKy5rKkhJgrchSfunqjD9bYrqGZGcoKU8NKovi0nx9Ck8oMydzsNzhnxrhC16FSl+NSAeh3U+5oOI39mtdjSrUj/AGbgx01Az81+eC5Z08uV7ASxnbhi3h9VuHcQFHvSKLQTOxUgxI/ECIkf5Ya9p+I1qNXL5shhTDMpp/hVhF/5yur0IA5ElR24zkZuhWWYSBq5Eo8mOsaonrI5HFpnsglam1N5KsI/oR5g3Hph5ySwnJbrUWMX5orgZZTiS1aYdGDKwkEfqx8sQ3bNmy+cy+bG1lb3b/FGI92BeyuaqZLONlKplXML01ESrDpqFiOsdMP+2vDjVylSxlf3g9V3/wAJIwij4VVLh+zHv4kH3X7FNSYESLgixHTlif41xJzWp0KY0d5JZ+YRbsVF4PKTzawtOOexfEO9ylKTdRoO33TA+UYAFWeLuhJtQCp/hc/n8MSjTxlJdrlHO8U+5z2w4SgyjkKB3cMp5zqAN9zM3674P7J0CuTo6rkL6wCxgeoBAx1ncp9q/d/2IYF2/GVPsKeki7eUC8wetAIIEBQIAUQAMaU/w1B97hUfPl6GlvL44+4zn9foY9jnLBIcnc/TCvtBl9WWrLO9N/kCRy6jDSovl7sLuIZQ1EKSwVrErYxzE8p2nFouzTItXTQn/ZtmA2VKyJSo3uDAEW95+eKLPZ9UEDxu1lXqec9FAuT084xAcS7K1cqe8y1RhcDTsxJMAAizehxUZTLPoJrOTVZdJcADSI2ToOc8zfpHRVUG809GRp5WwaJ/9nXEXp1a1ARB8W/NTpsOcj4Riz4hWCozvsomNyegHmTA9SMRPE+w4nXlmKkX0s3zD7g+vxxQcCymY7tDmXDFDqVYFjFizbMwvHSZuYg1nTk80/8AQKecfK0D8P4Y1JR3g8bsXqCY8TG4nyFvdhP2nWnls3TrUpZHAnp4fC3KdVlbznFTxCqSfPyGFOe4atUd3VB5ERAIkWIm3PY46qFTlnNVjwg08SatoM6yRaOYJkWHO/0x3Uy5U6KikF1BVoPhO8nyuQRuT8pzNcHrZWsi0WV0qSY3SFgMTeQZ3jqLnFQKjVI1eN73Xc89h02A6Yo4pbPQVPvuBZHLKgKspJM+MG8yCTex2jlbC0cMZeIhwpjutRkbkyg+nyxUJT7t4qJ4Y2PpIg8jtib4xwqlVZtOZCVOlRlHO2xBWNuY+uJ43vqOpWKOnXKiSCAOeFfAMkFrZpwbVKkAf3Z1W/vsR7se7NZfMPQnMNrTdIN/Ji03jdeY3PKFfG+x3djv8qzIwI8Mm5JtobeZPsmZxyxppNwb3LubaUkik4rpShULmBpYc9yDAGJOhwVn4THO9UL1hj/7ZxR5fLmtRCVai1Mw6mn+7KkU1NqhgW1AW1cyQBAmSu6CjSohQAAOgG3TD06eKsu9/oCpUvq+wt7BcbR8uKYAV6dmjmCbN7+fmPTFJVzEAlmEAEmY+uIvNdkaiO2YyjBdN9IMEEkciIKETbB9OtU0h68Ai+kSRPI+bdBfyvjVunTecXoNQq3ag/qPctlu8YO8hR7CbH+83nGy8ud/ZKXLGbTH654ks1ns3/ZUtI/nIn/lm3vwAe2Ocon96ojzUj4MCRiPw7lsdbTiz9No5OB19TiZz+TNXiiGBpy9HUeficsFB91/dhfkP2hq1nJQ+dx8f6xhxwrjCqGaQ5c6mYRcwANtgAAAOQHMycLhKnfQ3huewbxPJGvRqUjbWjKOkkW+cHEn+zbPqBUyzrprBiwtBYCzL6qZMdCehxWv2iAGo2Hn+rnyxKdrOAd7U+1ZYxUkFlUwSw+8pn2uo574ajZxcJc+5OrRmmpJFk0+nlj82yeZGW4rUVn006lQqzDox1C/KGhSRt4tsUvZbj+ZzAanXCoFs1WCrz+EDbVH3oET1jGnbDskmapqaGlalMQo2DLvp8r7E9TO84aCVKThN7kpqUkmlsVi0xH6n4Yi+yXBH77NsCVo1KzAMN3VWey9BJgv5QL3Xvsc2arUmp5gFUQ6DUkh202ZPdsXF+QvcVddVp0z3a3RTpQAAWWygD0AxP8A87wGXntIiv2o8PUZakyxCVNMARAZTb0GgYoOGP3mXpPbxU0M+ekT8+WJ/tb2epvkmzOt6tUBW1ljp9oBgE2UCTbcRe84Tdk+AZtqa1stXRFYkFSW+6Y8S6Sp+uLYRnRtfZkcnGptuN+P8KL5/JsN5JYgbLTZWn5ke/FZVogiNxtf6YBNBqcS4q5hljVphVUHeBsgPKZY/wCEjOU2eloWqyEiC6qJ842AJ6xblyjmnK9o32OiKtd9yd7E5B6OXJ2BqOV29kQoPv0nCbt4Go5mlmUsWWDuJK2I3mGVoMeeN83wvP5N07msa1MsEVGM+gKE7QN1NgJtitodnFqI32mHZxDASAALhU5gA3ncm/QC+Sp1PEbumSxc4YWs0ZcIzSZmij0yDYAgDSVIFxAsI6dMbVppiSDAttuTYADckm0Ykc92UzOQdq2UqaqYuQSJjoymA3uv5DFTw5arKlTMwtSLIosk7kyfbIt5Cw3Myq04rzJ6fcpTnJ+VrUz+xZk3/cLPI6iR5EixI6jHsNLdTj2I5Lsimvc+vlGEQA1xPiiB18+VueNu5BHTCRqGbemJq6H8TkK/3vupMGE2FrQOZbUMVyeeAXxLCyv8SSZMayY8RC6oDQASPCdPiv4a7ojk+wWMm7VC7i4lUU7KvNumpvkIHXGhyZ57+WOFymbZCGcJqOmVYtoUbG4BZj7pO5AGk95Hg9cuWrVCQGbTBA8BJjwgATESTMbAWBwHG/Iylbg8tED1+OOV4j4zTUaiBLECy9JPInkN+e2OeJ8GzTs2lkppqhQHYErzMhSdXQGVH4TvgKn2erKDNRVgnSqFwt7S0EMzQZMkyYuBbGUEt2bO51nWIcNeQZ3jGXE89UqwdMtB2svqegjfAea4U2taf2oyTA1MVOk+knUTziALeeNc3l6lGuStVGYGVUFwAvKZUEnTzk476cEoo45ybZxRVUP7xxqMaiSJ2tAmwjYYP4iKVMBqdVW5ETHiXe+wNxabHCvPpWq3dkJYEt4YlvuiRfu45SLzvtj5leH1A6h/YIEhWKm/uACxsFieZ54tinrclf0GXFOKVMwoF1bbwmYUm5H8wE39MJq/Z3Lg6RTqlmXw6SLkiQZc+zcS22HfaDJQEXLENtJJ8MLaBEtMw19+sHGOYpPW0qVCKttKks1QbjWYHnIG+1gIwIuyC19SXp9ns3TdjlHcpJ8Ssqg/ByDHvGGmW4XnGhquaVGEwNIY7X+6FDHaZM7YccOStQrsW06CCNMk+ErYqpXTqIgdAJsTgatk6xLsGUSeRbSFmxuJB26bxKxgyWXb9QJ4mWW4ciE1ACWEankido1AQvSBFuWHmQFN6TsWhgDax28RKiQTYRHnhJRygpKWNUhz4KcO0tqALGI0gjkWOkA364TJk62otcatyzH+huebn3ADC4+o1+bD/L8RdWnVF5C8huL9TBPle3Uj8PzWvNCm+49hU3JIYyJ6AATsL46yGRU0270nvNJI0k6ZBEC4BmxtMHc3gYH4RkymYWrU8WkGCCZ1EECYI8InYR78V8lncWCm5JQ3KxODAkAvcjZQWvfy9nYT1wQ3ZPUPbMHqv5HAR7R01KqrkMbtZt+Ulbkb2kbepw2y3aak8otVSwN2c2HU9N5AUdOmORxhujvz6lb3+ggzP7N6LtGrSxk+FYt1Ikj5Yx//AMoQH+O4/wCEfWcVNHK09TOK6knYl/ITMED4crCMfG4Z4gVqrFyTruSY5AxEDb4zzdW/MTdWryvsKcp2Ap0jIqeLq3iI+LW92NK3Z2+lahJi5gQo/r0H5bltw59LfvFkmB47AAzzO/5+VsfK9NgpUVaflLzJ56up+X8uEdKL1uMuprbL2/gyo9n6KaU11JPIXPmSY68zucbVeFn2UNQARqaQD6L/AN3LlfYGnmlpDxVaYAMzrHLmeZPlYdLY5/2zTqjQzjRctYyx5KIWw+fxvnRp7g8XqJaWf0CTMd1QGlVEF/uqOg5E/HBNDKEKNR1WHiIuY5xywpqcXQgAtLc9KnSB0USBA89+c4yr8bgEKhgge0xljtLECY8hE+WIyp03yXhTrP8AxCe0VdWy9VILtUR1ULBkwbx0nn8MSvYHPxlmpreoKh0r5FVOo9FBmT6Dc4MzeeqidGhSYA0jxRHij7oO94gDGXDsm9KkVRtLMQXaInyBi1rD488ZqCg4p7sddNVc1J2KjJ0goIksxMsxHtH8ugGwGNa6zfbEg+VAJDusMbLFpsBI1STMSxM8pEmTR2WqASCRzWZsW9tiAeYmFACi0g45/CXLKTpygg7KBlfvKg8ZEADZF6DqTAludhsBhnTOq98JjwAiJqwlNZUamADXuxmdI5mZMm4FsD5XgrEasvmJhWXVdhrJljGoqBBECDAveZwrinrcje3A2TMMzhnU6FPgQjc/jYdfwjlvvGk6pUkTtieq9k9Rlm1AgSYMlgSRLTqIBgwCCeoAC4J4fwB6dJlWpDsD4tNtZ+8Vm/K2wiw3kSUeGGLfYY6R5/L+mPYUL2Tt4qpJ5nVVueZ/jj6DHsLhD832Nm+wzo1fFp1Cd9JImPTeMGUq0+yVbyBn12wiy/ZtVLFnZiQRsoAnfqTJudUzA1agAByezNLVNN3SwGldNxMtJIk6jBMm8AbWxXGHcRuXYbVeLDUEpRVqHcBhCDmzkTpA+JNhzg37aGJCMJBANxIJ5EciemEmV4GESooq1ddSZqeEMPSLWFgeQ2jGP+6qTId08OnwhOpki1reHwxAnqZa0O4vmHdfOKi6mqKBE77xvAG/oMYcT4otJST4yFmBAsZCi+5YggKLmPI4wyXZ9VcOACyrAYkeH0iwkWtYCwi8kZngqs4qtq1qCAVflf3Tc33ueuAsbhdyX4nXanARQK7Cfa1MxI8TGAIXe7EAbeWB+GprdTXrKqU7+2phiDv5QWi/uAEB7R4XQWodamCQzNLFmKkEAkk6h1BtGMeK8Iy7OSq2jSPExkTMmTcze/QdMerTaxsedLe5jneIihUAWHKkX1AKATaSeZHKDPpgnifH6btDaaZUQVlTzgGRcDYXsMD8F4HR7xe8L6VBuSPUzEGTESLm2+CM7w2lTq/uZABJ9oeKdusgA2B2tgeU2pg/EUpVQHR2FyQhW4g89QKiY8RgeuDTxCnWKNTQoSAR4la4hYAW+49rnPI4T5qic07U6QLsT4m1WUiJA1HxNa6jzkgWwy4Rl3yVUypgCCTcu2wJaLKomAvM+VzLG3qZXv6HuKcceqQpKsUkFidKrP4m2nyEnbGWQzxQsmaAKMJFHRDsLHxyfDT5wxAsJvbHS8JRnp92XGhiUUaRc7WCwWBPtbzjGKK1SWqEaiJLyUDAWDORv0BJg7DGSSWhrsyyuUYM1SoyHUx0EhvZFxCWt0HlMA3w6yvEMoaR70gOVtusjcEAg6biNRt8cBLpGYUspYjwkbrosWaOYIcetrHGGZ+zsW0mVLBiGLBtQ5NJmR0NoiMZtS3MlYCzPFUUkU5JIkAyAAdizEAR9eQwZkK1OoNJqIrSFOoMJYi0CD8MHcO4HlaoZnBDGY8ZEsw9ofzQvtefnhLleEU+8Ipip4BYMZgSwJEAc1YHzHPE54tNF6MpQmpLcZ5Ts+F/tqDNMe3BvG4MmSfy6AA49n3pyQaYEyfFFz5wJOF1Koo0hlY6TMqYJPVvxH3jGuYKOZV3HhiBaB5WsfMHHK8HyeoqnULsbNw1tMhkINh41uRvuRgSpQZRLLbcEeKw3jTMjBeVelszHaBM23FrWMbHlyjBqPl4hj+Hm33dh6c4NsbGHc3xPULePuTT5nT4mASnyLAgsfIRMe6/pjd80imCRMExbYDc9Pf1xUVa1Fm1GoTaBuY9DErPODeMC/Y8mwAOkwZkgzaYvHmT633wLRHXUz5gyRzNcVIJQqARHiMyZAkAGAZtz5jHWZzwSEGlW2ufCtpuY3i8b+m+LGhwXJ+GADpmIqEb7mxF/Pc+eNl7FZYqAFaAZ9o/1uJv5m++GtFivqsd0yENdm8KNpESahgSOoB2HQnfl1x1S4hSVB49VyBuWMdBck+fP0xcjsdlQRKTcm7sZJ63v674Kfs5QghVCyNPhAEDoLWB5jng2jsSfWcpEDw1Xq/vTOncAbBR+JvdJ5YMV2dtCLBJADHVEm5JjkBfr6Deyfg1OBaQOXWNpE3jlyGBqnBkYadNoI3Mwbnnck3k4yUb6iPqqlvLoLOH5HL0ENV3NR9lYDc7Sg3JvAbYcowRxXjPdhFUa6j7IWVYAEszMZAUc2+uN87RpUb/AHjBi52ETHkMJc5R79gQsQImSJEzBjlIBjyxOWF9dgKNWayAVzVQ1A2Y0RJiNTQfuinSKxqO8sGaBMKIwfT7RKm9N4JJkFGJHNydZtNp2JsCdsfBw0GNShtMxImJ3+PPrgp8kpB1U1IJUkEDdfZPui3TEnOD4C4SXJ6r2opKitpaWBJQASgF2LxIXSNxMjpNsJc12jdnsy0kVgTY6iOWoFvDPJPbb8IGHuWyaAMBTQBp1KEWGB3kRgo5CkQZpoJAElFuBty2BwqlTXAMZEZX462poJAk2NaksX/CWkeh2x7FoeEUDc0qc/8A2x/THsNnT7C2n3Df9mg7fXHD0FHK/WcLs/xE02X94ryCSNPLkFgyWJ2F7ajywiXtG86vEWNggkKJAjqW3FzG48hhVTb1QcitSlPr6TjU5cnr8MTi8eqAAim7TGwgA3HMfiHP15HDyhxRmYKBPhktsB0HUtYmIsPUYGIbhP2fr8MdDKnaRBwp4txZlQGmhYtt4WgWkkjTJgcgPK2B+H56pTpmpU1tBIAKkMWuTJiFUQbR+Wp4we4rd9CgHCEJEovqJwW/AqIH8NcTOS7cyDNJif5Q1vKdNyD6Y1ftyxNqDRaJLC56+G369MdlyS6eo+Bm/AqRNlK+hP8AngXMdmV+6x98H6Rj2U7ZIQS1GqDE2HWIAmDz+uMs52tBbaoqi9qZNvSOg64ZPXcnKhNf4nxOAVVMrB3uGA3B6x1wFxDJ1gdTKxiOh8uROHPD+0lN20praTHskbeu2Ca3ENRYaHIUHZGk+mwA+Z8uZbdydrbknkuKd0+rlzWPWPQzgetmaNdqgDAq8ygi07iB5zf34p3qI4OqmwETLU+QuQfWPngTO8LyzxryxJtBWlBEibMu0evuwydnqgWuiI4RRekUeo7FW8DMdkBC6GP8vguehm532rmKjM1VG0VEKmAFZSVOokEnSFZlkWsDfnXf7Fp2X7PWK7ElmmNoiY9T0wHxTs8wUmjTckwpDAQFvYGxKzygTO4nD+ImxcbCninFkVm0VLd5BcASEa4eII0yR4ojfHOX4mtHvVSooZqg0uSphXUsDBsUFQlSwsAxx79+lmovsAweAWH4Rp2XqR1thvnGTu0K0nZiNLgQIX7qAH7vXyF/JZxT0Q0HZ3YVxx1OXdlgQUAe3NwCR5X9/wA8fcxwsXCx79/jgE8crE//AA0i+4Ukx7P3hHv22wyynGBqAejUUk3ICkRFvvTbrHLljgcXselFThqheeGsPaGPv2K2GmZ4gxX9zRJYyAH8IAABkgHnMAWkg3xgnECCEagzVIJmaYEecEhen9cL4cinxTW4relpsRGOVtthvl84auoJl1EGNZKMo6mbao8p/LA2dzFRkPcUFsQAx0gsBvECBPUTziN8P4crajrrV2ZgKBP3ZxrSpsuxK+84xFTNBFIQB2YlhKQq8gon+uNamezhHhooDIuXB25i46SARzv5rZ90aXVX4Cjmaq7OfQ3+uOxxusBcqf8AhH5Rj4K2bI9mkJU7tMNeLzebHaML6NHOARoosS0sXeSR5XgeQAgdMFJ90RdaPMRj/vPU28A/4f8APGOY4pVce3HpC/S+PVuG1WH8FA0C/eRci/hA5Hz+GMKPAatgDG5JZwSeg9mACYFthhlCTVysa1BP5bf6Bu8I3k/n64+083HLBp7L12Il0A3MFpPQExtvtE/LDCj2fan4gELeZJAHpp3xvD9R59XTtpqA5OizXiPP/LBLZIk3MjG+Yp5lQSO5PSdfT34Vtm82CFDIzsTaPAq/iYwD0EavQHlKVPU5HVy1sHilpx8apHLA32HMjXLqSxBWZsOdoIFtgAfMnfGB4FmWfWatMwZVWDQs7ixAne8TblNp4LuHIY/bfIfr349gA8Nzf/zKP/pN/wB2PYXH1DkDhVWsKVBKYOmXYAeAbbCPEeUm/oJxhnsvV0JTLy3tFS0uRJMDSCADAGoi14gC7kcOJMgLTiQsauZFyBFzAtq9ScBUuAVVDAVV8caiSwJIB5gSeXP6COiLsRYTRqZpVgCjMAQWc6QAN2gkk3+Aubk6VHzcQvcA3+89r2toj3HAi8PqIoY5lQBExEQCZuRvAHv8rFlQomq9OoKsIFJ0DUuombkGDEGwM8vLGMCUnziDU9TLwAJ1aoJ3JNgZsNjFzbljqvnDXXuiys+5FHWBpFgGJFpM8xEAX3wRxTJ94602q6ZuiqpLRzJP3Vm087c7HnhHDFoUyFrqwsohZk89rs2/oABsDLxVwZYu4up8Pb2VWALAAi3lvgr/AGRWA2/xL/XH2rlDQ8ess5Nppzblt7NpBMc7YLfOVYY6tWkbBOfT2rnyxWVKz3KR66drJIVfZagMaG91/pjOtSP3gR7j9cN6VFqgVnZS0mByHuHtMBP63HehVUsA4BJvYSYNrTZb7Af57w1e1xo9c0ruIhYGd8GUOK1RbvH9JJ+uGTcBerdnUHmVpwR88Dp2KqkmMyBbY0/Tz3wrpvhlKXVU386MqfFnDhm/eRsG2Hnbn5mcMavaeYmnEdG/qMLKnZSsj2rU2/lJgn4t0tgbN8AzJFivhN4H3rG5Dk26T64Hm7j49PK+xR0O1tOLhh7gfocEntJRYQWAnqCPmRGPz8ZOowI70AsJ9kgAeQ6E/ewSnD6kRqWIj2SSY9WwNUH4SnJclqmZDiDDD4j1GMKnCUJ8JKn4j5/1xFZXMV6RB75BfToCyNU3G+/XpfDujxqpA1NfkNMLPUsDZfhy3xZS9Tz59PJPRXQ1PCHXYqR6x9cYV8hUF9J9wn6Y2+xGsoPea+RZdvQAGAJ95wflsrWCgCrcfiTl6zO2JuKety8OpnFYtE/9sK2YR8sfMvWCAhZAO9yZ9ZJnnviiNGrsagIJkynLoJJwizXBi7nRXVWAuFSQJO8Fo8vTAUL7Moupi/mQRT4tUAGxHQgbe6LYKp8b5Gmp+I/rhQnAcwviNZWF/uqBtzmDb1xnW4ZmUGouxFoGhBMxA39T/pcYl0qMuwyzHEByQD/i/wAsBtxBuSgfP88D/YK8e3dbMRTkFryAZj4bYGSm7TFUwDE92Ik9P9ThcCkY0V/0OGff8X0x586/X4HAdXg1bXMsptCwpJt4iZMXPPlHuwVX7MVykd+oJgAkqLG33R1vI5DlvjeGFzpR7HB4i/4iPfjSnx51gl1ZT1t8xvjpuyKOoU5oALaFCwYF7bH9eeO81+z8MCO/by8Ii2w328o54ZRtyRnWoNcDLIdoktIN+YMjDB+P0gJ1g+gP9MTNbsQ4WPtDsYEiABbkBFh6eWAH4FV8QqFtJPhAggAbEkDf6euC0yMY0ZvQf8Q7QajCWtNzePTl88B5PNkt4m/X0woo8GdZC1KkkyTCz/0n44ZZTs1VNzUqqIPNQf8ApnE5JPku4wjHYojVgbg4EbOgsFDLqImJGw3MbxhaODMRDVqp5aiVkDmBAESefkOQx9HYumSzitVBYQTrEkeumcQtHlnJdobd42PYSp2NQAAV6sD+5/249jYx/Ma77DivwxKjBmL2iAHcAQZ2BEzz3wNU4RRAOp6sEGQ1VxIm/wB7bxfPHVbimk6RTqMYk6QseklhJ9McPnKjkfuKkCYJCTPvew5bzvtGHVxXYU5mpl3Z17slFCjUS5sgiQBcKIAm19Wx3FQUEqqoRlMeI95UXSs3AMzvyA53i8N6fEnRiXpETChC1MHfmdV5kR6gAHfHSZ7MMWjLsBEKoamAL7sdUnrAgCYv7WK3f9Ytgenlcmz2Mljfx1RcAjrAIAa3rgbiWbyo0KhmFKgg1FAS0id2BkGBMzO18ODnKwt3JLA3JZY9QNWr3RP0x7N06roYpNIMTK7dQuqfcSMaF2/5GTUXdiClnKYDMpqfhlWfxbkj2tryTbAmcFPTeQ2nVGqoY5359OmKzJcHIEkVG2tNOTa5nYXttgatwuoxAWmwPOXUj3QRi2Mm/wCS76iio2/YleHcTZCFLuB1LNzkwBJ5jb5nme/FUuCxPVTr+BH5Yfr2Zryp0pF5JJn0E/CefkMLs5kMyCdNIT/fB+Vj8MbzXC5UHG2hlS7QUkTSKeqT1c+kgnVAm0H4b4ZZbjuSgAisGHM678p8BjrHphSlLOISe5Y9BaOUz5++PrjjNZnMTHd6TezMPda1ueCpsR9PStf2KynmsswmmWkHQdOs25iTZR1O+8Y+54ZdaUFTMiQoqb8hJ5GeeI/LHMCPCoPMhtvd6eeCafFs2VlJEGBqY+IdYOwPvP1xlLXX3JPpLxun9h7ksrlqiQwJn2hLEAL1mLAdB+WM14TlGYKllks2gsJjkfEAOp57eWA8j2gziqQyITvv6WEMI9TP5Y2yvaKt3g1IFUTYML25mZ3/ANcPdO9yfhVoJNfY+ZnguUk1KYZW5SXMi4uoFvIG/kMJq2Qy+m6sARMfvPp9MW9LizMkaUZiLxUUR5RcmB6YFXiVcGFQKCSCdYkDqLET67dDhbKQ0K86b8yuRiZqiplVqKQALawYH90/r44JTjKXIkwDOpW29TEm+LR1qurSlNoA0hjqk/zGJ2A+PwSZngVUKSgUNc3e08hAWw2/V8Ji+/3OhdTTn80ReO09JFGqmx1AwAzr8ZJAn5j1wVX49kl8LUiJMsdRN4ibGSYJtHP1wEvCs4BenMSSwZWm3ICIv8PjgQUMwGZnpeOTpBJAURaLbk7nfGUmiroUZ7D3J5nJFgqeLWJCw4PrB223tGDclVonUXDS/Igm34bDb6n3YjtdZW1aE1wAWLnb/lteTbyw0yfFa7DxOwI/C7EYLnoc/wAJlK0WUlLM5cWCGFjrF7C0yZAiI/PHyjUyrXFODc3VphRM9No+OJ862M6iSJMlmO+/PH06ojU0HlJxPxCq6B/mX0GwNF21FW0iITTUYnnc3tzgdfUYIOaysD92AJI/hnkB5bbb4SJm6nKo/wATjh1LHxkk+f8AnjOpfgy6B8yHlPP0NMpTDc7IPduJm36tO1Di2oR3bqbz+7aBz3I/K5xK1KPTHKViDE36A/DG8TujS6G20iorcSEezVkf+Ww/LC+pxCACFckmACCOUzsTGFZzhEanIkwL88brxJ0O4J8wCb+cTy+WHVRcohLo5LZjFeLbRSrXjamR8Tt/rjPOdoWUHu6NRzq0wVI5TNxt9cZL2mb8Kn0kfnjennu92UCfU4hUavdDRoTS1AF7RnUFNCoW3spBIgkwhvGwkmJImBgh+N6YZqVUEsFCELLE3EeLDOhlVSSIBbcjc/nj5mcmpIYgFhIUmJE7387Yk3F8Cr9QZuKV5/gr8W/IR8Mex0aJ/X+uPYXJdg4+pulATtjLNUmcCNOiPvGxB5gCZIvva+Os3lEcFWc6SPZEC3O4vH9fgHQo0V0r9pboArIBPQAJG/z88PFAbB8xwap3ishXn7eplB6mSCxmL+u2+CTl8ykRVowbAlCJPoG3sbDr78EvkEQCM1UsIjUp3FoAW7e44BzFOl3tsxUZ18LHWkU5EmSywpPRbmNrGKfqKer0c039qgvMqjD4+M+Z5TjSjXqqDOYplpgjSx0mNt7GD0m9+WOa9Cmqj9/UOolvDVEmTdiw+6sESTAiNwMAUKGWZgiVHqCRI1LpEX8VhuATAubk7SDBta/sBpS0ZQtxkKulaiFtM+wxv1jULTbGFDPMxnv1U+aNEeU897mfdifrUMsCV75wGklhUEEgbauZ3MCfhGBAmVS/eOpIAu7AxysLj859MV8Rrj7DeBTbRa1uK8jmEg9F/P8ArjOjlO8IPeA77gsI9NQ5bnEaVosvttJmB3hMR5gwLX3O/ORjDK06TKw1FOUszTYwecwLdBMTthoVHY0umpt6SsfpVSnUUWqIRAjwR9G6bfqU54bUZjNRTIidAMDyva/lPwxLNTpudPeFmAj+I0xG5915+eBeIZPuR4C4JjZ2kRJ2/W+NGfA3wt3pItH7PIpJ1kORCjpedibn9X2wqzXCa2s6a+rzCCwgC5kgGZIE+uE+V4gka2Ok+yJZyY5yTzk3I85wblO1NEEqVEdQXXmTsD1PSMC65KunVhZJ3NhwiuG8VRpN4VQ0Ac4BIA8yP6Ywr5cgajVBAE+wF95OqYtPn6YOpcZywsEI1Xgl4A2mRfry+uKD7Vl3phW0ssD8RiB5zg431Qr6icPLOJGRU0ahUkRM92LjyEzOO+F5rMqGPeeG4UFVJHWbW8gPfhzX4Nkva8Q81Z4+vkcBVeCUCCKTsoJu2ljAHQhjEzG3uONi1sP8RTqK0jTLdoTTlC51kiSACZOwggyefp0GD63aSmgl61RbckpH3m/oPP6J6nZ1FIVijGSBZwBvIkL0nmSTv5CZnL00lTRYqANlaDGwA5nf0wLtGjSoz0XuVOR4tTcKwzDAGfaTQSOXlveedsbNw9lB016lzJPOfM4jEylIwXp6Sb+w5AnaTG+Pd1SBAUPeTYVIAj0/lwcmCfRRtoyx4hw/vV0tUO3RZtuZiRfpGFKdloI01jpEwCq6QfcNwZ388LBxNaYJ7tqu1jTYkj1IHnzwVkuJU2bVUoEBRIVFPXmSoLem2/ubRoiqdak/KFvwB1IH2ozIsEUmDHK3xMC/oMFN2YRSajZhzaBAW15hRBvAjbHzJ8eyjmalF15DVSYmZvJHhj3nrbBT8QyhJAQFQSAQtpG9vWBvhcUZ1q/J7/dilA1Vqh5wxUed/CNscf7v5Yk/vXmJgvYqPdt6YxzHE8rTUk07CB/Dm522F/15Y5p9oqcsPszxtOlBIHK52sLemNohfx5bXNjwXLSFNZ4i+mooAHKTE/C98GZLglGlp7up5zqSWteTEn34SJ2pp6vHl2WdhpQlovY6uQA8vPbGq9p0OlfszzN/YQQeTEEsw62vG0YOgHGvLe4TnOBZeqWcVWDixfWLzyvyvyjyNrTWY4ai1Wh2ZpJJV1XnEXiwuIvhxme2FXXC5Ud35RM9Yj1+OAB2o8c1MuUkwNOmTP8ALM8jgqzHSrU1drQDq5emPF3rCDuXkX5fh/0x3la1EHS9SqsWvUZZ99jz8vhh3/tAVf4aSU6kaQ3u3YTz2+uz1a2lm7kamIhdSm5+8W3IAtFoFo54WUElcEepezQnqnLQWo1/FFy1d4VSZJsZ302kTa+CqTZSEDV++ZdpZmJYjeJj7tuQjffH183UDKjUBUqNMEMgjaZUTpS3tEzEc7Y+Uc7WcytNVSRNUuCoUXYgQNUXEi084GOd3FR8atkWJJamSbyXqSZ63x7HY45WPs5SoV5HU1xy+70x7C2l6jXN893Gr94FLATdS1vcPOY9+PLUytQCUUqsID3ZI8lFpNue3njLifag0KwSDp5wbkxIHTTEyd/rjih2tNQVSVChLWuSdgZkDcbR/loxdrmbPtTiGVQgUsuCzRD9yyqDylguoW5AeXOxb53LAT3e/hjuWk7EW0TzHxwhTjb9942qHRB0q8A6vCZtcAkWi+9jYsMn2sRjpCMfUiOY5DrGHcX/AFiqx9yrZYOgCuTfSGpkAkAmQukWA2AGlekmcE5nN0Cjnu6oZl0yKDBiDuAxSwI8utpwJl+KIGZkpkNALsW1MZIhAYsskX+RN8fMtx+oVZiAWW5EkCNQUKtvOdRn06bW9/3NoG5fimV/hrRYlFAg0TYctxMEyb+Z542bMqR4ctV8tSaVNwLm8WvJGw8sC8M4nKgUqSqC4LszEmGa5jT4mgjc/IDGef4nXqJKFKYLEWnVA5auXqB6RzzVzIIq52srqBRIS91p6iIsPaKgA2IPp5jBJ7QKoVTRqhmIVVKqCxi5ENHUnbfGeUq5htUilYKFUSBJNyW0z7o/qRu4zPeNU00JClR4msDB27uSdV942gC5K+gfUL+11RUbVlmKi4ZGBOwteAx32MWAvYkbM5vVWZEoPURYDMmk3YTYlgLcxJN+U49mMrm3gaqRURaXWWndtIuByUEec43ovmVXSBQXaANcDmxMi55fMnlg6BTknozheHav7GqLAgHSekizxzm9vlI+Y4JUAkUau5sNBt/z/Tpg6vk82yALURSecsI6gAKLecz6cu6FHNqANVFVAMKgYzzHicMRJ33OMrDeLPuIXy9YEfu6ijmTp5XgCee0/oY5HjuapMdSMBy0kR7wTHnvzxWRmWkHuCCDB0sDMWm5ETf5YR5rs5WNcQ6eIMRqJMaRcmFGoyw6CJtth4tFnXTVpo3y3bGoSNdBiD+HQD6+3Bw94bxnU2kUyZ6stvUTO3SdsTDdm8wu1WlE2JRpjz8W+MqnDq4IPepbkEgH1ucOpcCOlCp8uhZ1OIVBUCmlA8mUkjaT+EDf8+uHE8xUYiKEiObLfoImAN7322xK0RmFkitc72ImBaTq6+W0Y0GezOr+KsdChb1vqnBU0mB9HNK6ZSfZQUB7hQzGAA1wLSbNBNyeQEX8/cS4LMimjAddaz7iZ+Ywvy/GXVTLnVuYWRvy8Qjccj644y/G2JOt2M/ygge7UPhPythk4knHqFs39T7muB1iPAgJj7zbepi/uwBX4Nm1stOnHUPPxEA/DFNl6j1F/jMPMU1B/wCrG1XL1OVWByARYA5Dr0wHiZV6sdJEFn8tXAC+yeZMr7oE+sgjHPB8o9MS6qWMaiXbYDzFr8sWtbKPF6rRzGlP+3Civ2ZpsZZ6m8+EgfICPljY6WuVh1aveSFHdVCxMoeYBYgD3afnM36Y+HvidqUerfHb9e+z/L9k0UfxapEzcrPLnpnl88b0Ox1IASXYDYFj8TFybzvfCWOh9ZDi5GFatQNpIVdlOxYTc+QPL69cqeWrByZXaxMkD5CTvv8ALFtT7J0xIDPJMk6jJ98YyrdllNu8qRz8Q5ei4zshF1UXwycXL5hrqaYX8TAgfEm/uxxnOzeaX95qog7SJJ9L9fLFU3A1LKzM5Zf5rW8th7sZ1eA04vq62a/xwFOK/wCEp15z4I9MrmFN3AbzQj16eXzwxbitaIFdAFjVqXpBMnVb+mGJ4Upbu1kJIdiWJLTIC+nhmf8AXGlbs1RK7MOcBoA9B88FyXcWNWP+UTOll65BqmtTBK7rTsQLywnU1toNvPHqCVKssmaVrgQqeEWEj2pJNudhNsa1eA0ihQmoQRBmo/T1jz2xmOzdIDSpdREDxvA/4QwHMnEHJf1C2N/9nZr/AOpX/wBJf+7HscJwOmABNSwj+JU/7sewuUf6g2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6920" name="Picture 8" descr="http://www.boomerpolicygroup.com/v1/wp-content/uploads/2012/03/wethepeopl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4714875" cy="2838450"/>
          </a:xfrm>
          <a:prstGeom prst="rect">
            <a:avLst/>
          </a:prstGeom>
          <a:noFill/>
        </p:spPr>
      </p:pic>
      <p:pic>
        <p:nvPicPr>
          <p:cNvPr id="166922" name="Picture 10" descr="https://encrypted-tbn3.gstatic.com/images?q=tbn:ANd9GcRKXMcYUYWC_VrR3g2fP_biY51L0H7n1di8-0-AdsS_n7cu04W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752600"/>
            <a:ext cx="1673225" cy="1673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733800" y="0"/>
            <a:ext cx="1371600" cy="1190625"/>
          </a:xfrm>
          <a:prstGeom prst="ellipse">
            <a:avLst/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6200" y="5105400"/>
            <a:ext cx="1371600" cy="1295400"/>
          </a:xfrm>
          <a:prstGeom prst="ellipse">
            <a:avLst/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248400" y="4114800"/>
            <a:ext cx="1295400" cy="1143000"/>
          </a:xfrm>
          <a:prstGeom prst="ellipse">
            <a:avLst/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447800" y="396240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524000" y="1371600"/>
            <a:ext cx="1219200" cy="1219200"/>
          </a:xfrm>
          <a:prstGeom prst="ellipse">
            <a:avLst/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248400" y="12192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581400" y="2057400"/>
            <a:ext cx="2057400" cy="2286000"/>
          </a:xfrm>
          <a:prstGeom prst="ellipse">
            <a:avLst/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5638800" y="2362200"/>
            <a:ext cx="68580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5486400" y="3810000"/>
            <a:ext cx="60960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4495800" y="1371600"/>
            <a:ext cx="38100" cy="685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 flipV="1">
            <a:off x="2743200" y="2362200"/>
            <a:ext cx="914400" cy="3810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  <a:stCxn id="10" idx="4"/>
          </p:cNvCxnSpPr>
          <p:nvPr/>
        </p:nvCxnSpPr>
        <p:spPr bwMode="auto">
          <a:xfrm flipH="1">
            <a:off x="4572000" y="4343400"/>
            <a:ext cx="381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H="1">
            <a:off x="2819400" y="3886200"/>
            <a:ext cx="83820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35" name="TextBox 32"/>
          <p:cNvSpPr txBox="1">
            <a:spLocks noChangeArrowheads="1"/>
          </p:cNvSpPr>
          <p:nvPr/>
        </p:nvSpPr>
        <p:spPr bwMode="auto">
          <a:xfrm>
            <a:off x="3886200" y="25908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Principles of the US Constitution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1474" y="1119664"/>
            <a:ext cx="127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PRINCIPLE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174093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DEFINITION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708849" y="7681"/>
            <a:ext cx="127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PRINCIPLE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40442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DEFINITION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8468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fill out the graphic organizer by following this example::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NSTITU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3311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04800" y="381000"/>
            <a:ext cx="3276600" cy="4419600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3733800" y="304800"/>
            <a:ext cx="4800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Arial Black"/>
              </a:rPr>
              <a:t>The U.S.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Arial Black"/>
              </a:rPr>
              <a:t>Constitution</a:t>
            </a:r>
          </a:p>
        </p:txBody>
      </p:sp>
      <p:sp>
        <p:nvSpPr>
          <p:cNvPr id="31750" name="WordArt 6" descr="Picture1"/>
          <p:cNvSpPr>
            <a:spLocks noChangeArrowheads="1" noChangeShapeType="1" noTextEdit="1"/>
          </p:cNvSpPr>
          <p:nvPr/>
        </p:nvSpPr>
        <p:spPr bwMode="auto">
          <a:xfrm>
            <a:off x="1295400" y="5029200"/>
            <a:ext cx="72390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Comic Sans MS"/>
              </a:rPr>
              <a:t>Principles</a:t>
            </a:r>
          </a:p>
          <a:p>
            <a:pPr algn="ctr"/>
            <a:r>
              <a:rPr 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Comic Sans MS"/>
              </a:rPr>
              <a:t>of the Constitution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MPj04332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600200"/>
            <a:ext cx="6400800" cy="1295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Copperplate Gothic Light" pitchFamily="34" charset="0"/>
            </a:endParaRPr>
          </a:p>
        </p:txBody>
      </p:sp>
      <p:sp>
        <p:nvSpPr>
          <p:cNvPr id="40964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343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What does our Constitution represent?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14400" y="20574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are 6 principles in the Constitution ….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1524000" y="3354388"/>
            <a:ext cx="62484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omic Sans MS" pitchFamily="66" charset="0"/>
              </a:rPr>
              <a:t>Popular Sovereignty</a:t>
            </a:r>
          </a:p>
          <a:p>
            <a:pPr algn="ctr"/>
            <a:r>
              <a:rPr lang="en-US" sz="3200" b="1">
                <a:latin typeface="Comic Sans MS" pitchFamily="66" charset="0"/>
              </a:rPr>
              <a:t>Rule of Law/ Limited Government</a:t>
            </a:r>
          </a:p>
          <a:p>
            <a:pPr algn="ctr"/>
            <a:r>
              <a:rPr lang="en-US" sz="3200" b="1">
                <a:latin typeface="Comic Sans MS" pitchFamily="66" charset="0"/>
              </a:rPr>
              <a:t>Separation of Powers</a:t>
            </a:r>
          </a:p>
          <a:p>
            <a:pPr algn="ctr"/>
            <a:r>
              <a:rPr lang="en-US" sz="3200" b="1">
                <a:latin typeface="Comic Sans MS" pitchFamily="66" charset="0"/>
              </a:rPr>
              <a:t>Checks And Balances</a:t>
            </a:r>
          </a:p>
          <a:p>
            <a:pPr algn="ctr"/>
            <a:r>
              <a:rPr lang="en-US" sz="3200" b="1">
                <a:latin typeface="Comic Sans MS" pitchFamily="66" charset="0"/>
              </a:rPr>
              <a:t>Judicial Review</a:t>
            </a:r>
          </a:p>
          <a:p>
            <a:pPr algn="ctr"/>
            <a:r>
              <a:rPr lang="en-US" sz="3200" b="1">
                <a:latin typeface="Comic Sans MS" pitchFamily="66" charset="0"/>
              </a:rPr>
              <a:t>Federalism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133600"/>
            <a:ext cx="8458200" cy="3768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Popular Sovereignty</a:t>
            </a:r>
          </a:p>
          <a:p>
            <a:pPr algn="ctr" eaLnBrk="1" hangingPunct="1">
              <a:buFontTx/>
              <a:buNone/>
              <a:defRPr/>
            </a:pPr>
            <a:endParaRPr lang="en-US" sz="3600" b="1" u="sng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" pitchFamily="34" charset="0"/>
              </a:rPr>
              <a:t>Idea that power lies with 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" pitchFamily="34" charset="0"/>
              </a:rPr>
              <a:t>the people</a:t>
            </a:r>
          </a:p>
        </p:txBody>
      </p:sp>
      <p:pic>
        <p:nvPicPr>
          <p:cNvPr id="32771" name="Picture 5" descr="vo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48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gi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257800"/>
            <a:ext cx="10096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ab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066800"/>
            <a:ext cx="990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rch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518">
            <a:off x="152400" y="838200"/>
            <a:ext cx="8159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arla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4102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WordArt 13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33528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ambria"/>
              </a:rPr>
              <a:t>Basic Principles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0099"/>
                </a:solidFill>
              </a:rPr>
              <a:t>Rule of Law</a:t>
            </a:r>
            <a:r>
              <a:rPr lang="en-US" sz="600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24000"/>
            <a:ext cx="39624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Government is limited by the </a:t>
            </a:r>
            <a:r>
              <a:rPr lang="en-US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rule of law</a:t>
            </a: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. This means that the law applies to everyone, even those who govern.</a:t>
            </a:r>
          </a:p>
        </p:txBody>
      </p:sp>
      <p:sp>
        <p:nvSpPr>
          <p:cNvPr id="33796" name="WordArt 5"/>
          <p:cNvSpPr>
            <a:spLocks noChangeArrowheads="1" noChangeShapeType="1" noTextEdit="1"/>
          </p:cNvSpPr>
          <p:nvPr/>
        </p:nvSpPr>
        <p:spPr bwMode="auto">
          <a:xfrm>
            <a:off x="1371600" y="5410200"/>
            <a:ext cx="7010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2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No One Is Above The Law!</a:t>
            </a:r>
          </a:p>
        </p:txBody>
      </p:sp>
      <p:pic>
        <p:nvPicPr>
          <p:cNvPr id="33797" name="Picture 7" descr="RuleOfL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6068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62000" y="3886200"/>
            <a:ext cx="2895600" cy="15240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Front">
              <a:rot lat="20099986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181600" y="3810000"/>
            <a:ext cx="2895600" cy="15240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Front">
              <a:rot lat="20099986" lon="2009998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34820" name="Picture 4" descr="j007874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676400"/>
            <a:ext cx="2590800" cy="3013075"/>
          </a:xfr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 rot="-639621">
            <a:off x="1219200" y="4191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National Government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 rot="510552">
            <a:off x="5105400" y="40386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ＭＳ Ｐゴシック" pitchFamily="34" charset="-128"/>
              </a:rPr>
              <a:t>State Governments</a:t>
            </a:r>
          </a:p>
        </p:txBody>
      </p:sp>
      <p:sp>
        <p:nvSpPr>
          <p:cNvPr id="34823" name="AutoShape 8" descr="0083"/>
          <p:cNvSpPr>
            <a:spLocks noChangeArrowheads="1"/>
          </p:cNvSpPr>
          <p:nvPr/>
        </p:nvSpPr>
        <p:spPr bwMode="auto">
          <a:xfrm rot="10800000">
            <a:off x="1905000" y="2819400"/>
            <a:ext cx="1157288" cy="885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AutoShape 9" descr="0083"/>
          <p:cNvSpPr>
            <a:spLocks noChangeArrowheads="1"/>
          </p:cNvSpPr>
          <p:nvPr/>
        </p:nvSpPr>
        <p:spPr bwMode="auto">
          <a:xfrm rot="10800000" flipH="1">
            <a:off x="6019800" y="2895600"/>
            <a:ext cx="1219200" cy="809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905000" y="55626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Under federalism, power is shared by the national government and the states. Americans must obey the laws of both.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88975" y="388938"/>
            <a:ext cx="76723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ＭＳ Ｐゴシック" pitchFamily="34" charset="-128"/>
              </a:rPr>
              <a:t>Federalism</a:t>
            </a:r>
          </a:p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Creation of national and state governments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3581400" y="1066800"/>
            <a:ext cx="50292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sz="28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8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keep any one person or group from becoming too powerful, the Framers divided government into three branches with different functions.</a:t>
            </a:r>
            <a:br>
              <a:rPr lang="en-US" sz="28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split of authority is</a:t>
            </a:r>
            <a:r>
              <a:rPr lang="en-US" sz="2800" b="1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800" b="1" smtClean="0">
                <a:solidFill>
                  <a:srgbClr val="009900"/>
                </a:solidFill>
                <a:latin typeface="Comic Sans MS" pitchFamily="66" charset="0"/>
              </a:rPr>
              <a:t>called </a:t>
            </a:r>
            <a:r>
              <a:rPr lang="en-US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Separation of Powers</a:t>
            </a:r>
            <a:br>
              <a:rPr lang="en-US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WordArt 8"/>
          <p:cNvSpPr>
            <a:spLocks noChangeArrowheads="1" noChangeShapeType="1" noTextEdit="1"/>
          </p:cNvSpPr>
          <p:nvPr/>
        </p:nvSpPr>
        <p:spPr bwMode="auto">
          <a:xfrm rot="278939">
            <a:off x="1447800" y="152400"/>
            <a:ext cx="6448425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6666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Separation  of  Power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152400" y="5638800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 example, the president can veto laws, Congress can block presidential appointments, and the Supreme Court can overturn laws it finds  contrary to the Constitution.</a:t>
            </a:r>
            <a:b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54288" name="Picture 16" descr="MCj0174327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00200"/>
            <a:ext cx="3200400" cy="3581400"/>
          </a:xfrm>
          <a:noFill/>
        </p:spPr>
      </p:pic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304800" y="3810000"/>
            <a:ext cx="1427163" cy="3968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ea typeface="+mn-ea"/>
              </a:rPr>
              <a:t>(</a:t>
            </a:r>
            <a:r>
              <a:rPr lang="en-US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Congress)</a:t>
            </a:r>
            <a:r>
              <a:rPr lang="en-US" sz="2000" b="1">
                <a:solidFill>
                  <a:srgbClr val="000099"/>
                </a:solidFill>
                <a:latin typeface="Garamond" pitchFamily="18" charset="0"/>
                <a:ea typeface="+mn-ea"/>
              </a:rPr>
              <a:t> 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1447800" y="2819400"/>
            <a:ext cx="1219200" cy="3968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President</a:t>
            </a:r>
            <a:r>
              <a:rPr lang="en-US" b="1">
                <a:latin typeface="Garamond" pitchFamily="18" charset="0"/>
                <a:ea typeface="+mn-ea"/>
              </a:rPr>
              <a:t> 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2133600" y="3810000"/>
            <a:ext cx="1981200" cy="3968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(</a:t>
            </a:r>
            <a:r>
              <a:rPr 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Supreme Court)</a:t>
            </a:r>
            <a:r>
              <a:rPr lang="en-US" b="1">
                <a:solidFill>
                  <a:srgbClr val="009900"/>
                </a:solidFill>
                <a:latin typeface="Garamond" pitchFamily="18" charset="0"/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9" grpId="0" animBg="1"/>
      <p:bldP spid="54290" grpId="0" animBg="1"/>
      <p:bldP spid="542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Checks and balances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keep any one branch from becoming too powerful.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branch can check, or restrain, the power of the others.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the president can veto laws, Congress can block presidential appointments, and the Supreme Court can overturn laws it finds 	 contrary to the Constitution.</a:t>
            </a:r>
          </a:p>
        </p:txBody>
      </p:sp>
      <p:pic>
        <p:nvPicPr>
          <p:cNvPr id="55309" name="Picture 13" descr="check_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14400"/>
            <a:ext cx="373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f6\AppData\Local\Microsoft\Windows\Temporary Internet Files\Content.IE5\0ZKJPW4I\MC90044132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sf6\AppData\Local\Microsoft\Windows\Temporary Internet Files\Content.IE5\LZ0PEN55\MC9004413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524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Watermark">
  <a:themeElements>
    <a:clrScheme name="Watermark 8">
      <a:dk1>
        <a:srgbClr val="1C1C1C"/>
      </a:dk1>
      <a:lt1>
        <a:srgbClr val="FFFFCC"/>
      </a:lt1>
      <a:dk2>
        <a:srgbClr val="390B20"/>
      </a:dk2>
      <a:lt2>
        <a:srgbClr val="FFFFCC"/>
      </a:lt2>
      <a:accent1>
        <a:srgbClr val="FF916F"/>
      </a:accent1>
      <a:accent2>
        <a:srgbClr val="561450"/>
      </a:accent2>
      <a:accent3>
        <a:srgbClr val="AEAAAB"/>
      </a:accent3>
      <a:accent4>
        <a:srgbClr val="DADAAE"/>
      </a:accent4>
      <a:accent5>
        <a:srgbClr val="FFC7BB"/>
      </a:accent5>
      <a:accent6>
        <a:srgbClr val="4D1148"/>
      </a:accent6>
      <a:hlink>
        <a:srgbClr val="637D95"/>
      </a:hlink>
      <a:folHlink>
        <a:srgbClr val="FFCC00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5286_slide">
  <a:themeElements>
    <a:clrScheme name="ind_5286_slide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ind_5286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5286_slide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5286_slide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5286_slide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5286_slid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5286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5286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5286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5286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pt0000013">
  <a:themeElements>
    <a:clrScheme name="Ppt000001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0000013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1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505</Words>
  <Application>Microsoft Office PowerPoint</Application>
  <PresentationFormat>On-screen Show (4:3)</PresentationFormat>
  <Paragraphs>157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43" baseType="lpstr">
      <vt:lpstr>MS PGothic</vt:lpstr>
      <vt:lpstr>MS PGothic</vt:lpstr>
      <vt:lpstr>Arial</vt:lpstr>
      <vt:lpstr>Arial Black</vt:lpstr>
      <vt:lpstr>Bookman Old Style</vt:lpstr>
      <vt:lpstr>Bradley Hand ITC</vt:lpstr>
      <vt:lpstr>Calibri</vt:lpstr>
      <vt:lpstr>Cambria</vt:lpstr>
      <vt:lpstr>Comic Sans MS</vt:lpstr>
      <vt:lpstr>Copperplate Gothic Light</vt:lpstr>
      <vt:lpstr>Garamond</vt:lpstr>
      <vt:lpstr>Gill Sans MT</vt:lpstr>
      <vt:lpstr>Impact</vt:lpstr>
      <vt:lpstr>Tahoma</vt:lpstr>
      <vt:lpstr>Times New Roman</vt:lpstr>
      <vt:lpstr>Vivaldi</vt:lpstr>
      <vt:lpstr>Wingdings</vt:lpstr>
      <vt:lpstr>Layers</vt:lpstr>
      <vt:lpstr>Diseño predeterminado</vt:lpstr>
      <vt:lpstr>ind_5286_slide</vt:lpstr>
      <vt:lpstr>1_Default Design</vt:lpstr>
      <vt:lpstr>Ppt0000013</vt:lpstr>
      <vt:lpstr>Office Theme</vt:lpstr>
      <vt:lpstr>1_Diseño predeterminado</vt:lpstr>
      <vt:lpstr>2_Diseño predeterminado</vt:lpstr>
      <vt:lpstr>Beam</vt:lpstr>
      <vt:lpstr>Watermark</vt:lpstr>
      <vt:lpstr>Today’s Objective</vt:lpstr>
      <vt:lpstr>PowerPoint Presentation</vt:lpstr>
      <vt:lpstr>PowerPoint Presentation</vt:lpstr>
      <vt:lpstr>PowerPoint Presentation</vt:lpstr>
      <vt:lpstr>PowerPoint Presentation</vt:lpstr>
      <vt:lpstr>Rule of Law </vt:lpstr>
      <vt:lpstr>PowerPoint Presentation</vt:lpstr>
      <vt:lpstr>       To keep any one person or group from becoming too powerful, the Framers divided government into three branches with different functions. The split of authority is called Separation of Powers  </vt:lpstr>
      <vt:lpstr>PowerPoint Presentation</vt:lpstr>
      <vt:lpstr>  Judicial Review</vt:lpstr>
      <vt:lpstr>Types of Powers</vt:lpstr>
      <vt:lpstr>PowerPoint Presentation</vt:lpstr>
      <vt:lpstr>PowerPoint Presentation</vt:lpstr>
      <vt:lpstr>PowerPoint Presentation</vt:lpstr>
      <vt:lpstr>PowerPoint Presentation</vt:lpstr>
      <vt:lpstr>Supremacy Clause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</dc:creator>
  <cp:lastModifiedBy>Edwards, Kara L.</cp:lastModifiedBy>
  <cp:revision>160</cp:revision>
  <dcterms:created xsi:type="dcterms:W3CDTF">2011-09-29T13:54:01Z</dcterms:created>
  <dcterms:modified xsi:type="dcterms:W3CDTF">2015-12-18T16:53:02Z</dcterms:modified>
</cp:coreProperties>
</file>