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6" r:id="rId1"/>
    <p:sldMasterId id="2147483657" r:id="rId2"/>
    <p:sldMasterId id="2147483658" r:id="rId3"/>
    <p:sldMasterId id="2147483659" r:id="rId4"/>
  </p:sldMasterIdLst>
  <p:notesMasterIdLst>
    <p:notesMasterId r:id="rId5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C817160C-A4F4-49CB-B2AD-59E5CCEC9961}">
  <a:tblStyle styleId="{C817160C-A4F4-49CB-B2AD-59E5CCEC9961}" styleName="Table_0"/>
  <a:tblStyle styleId="{F5AC4B41-8224-4D20-B571-1582DFEA0631}" styleName="Table_1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510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000000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57287" y="681037"/>
            <a:ext cx="4545012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10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57287" y="681037"/>
            <a:ext cx="4545012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57287" y="681037"/>
            <a:ext cx="4545012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57287" y="681037"/>
            <a:ext cx="4545012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57287" y="681037"/>
            <a:ext cx="4545012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14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57287" y="681037"/>
            <a:ext cx="4545012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57287" y="681037"/>
            <a:ext cx="4545012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20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7"/>
            <a:ext cx="4543424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7"/>
            <a:ext cx="4543424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7"/>
            <a:ext cx="4543424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25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7"/>
            <a:ext cx="4543424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26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7"/>
            <a:ext cx="4543424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28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7"/>
            <a:ext cx="4543424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29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7"/>
            <a:ext cx="4543424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57287" y="681037"/>
            <a:ext cx="4545012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30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7"/>
            <a:ext cx="4543424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7"/>
            <a:ext cx="4543424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32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7"/>
            <a:ext cx="4543424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6" name="Shape 3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35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81037"/>
            <a:ext cx="4543424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4" name="Shape 374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37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38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Shape 3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39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57287" y="681037"/>
            <a:ext cx="4545012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40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41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8" name="Shape 4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43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44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3" name="Shape 44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45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Shape 4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1" name="Shape 45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46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47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Shape 4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6" name="Shape 46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48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Shape 4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4" name="Shape 4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49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Shape 4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1" name="Shape 4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5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57287" y="681037"/>
            <a:ext cx="4545012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6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7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57287" y="681037"/>
            <a:ext cx="4545012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8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57287" y="681037"/>
            <a:ext cx="4545012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t>9</a:t>
            </a:fld>
            <a:endParaRPr lang="en-US" sz="12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57287" y="681037"/>
            <a:ext cx="4545012" cy="34083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914400" y="4316412"/>
            <a:ext cx="5029199" cy="4167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639763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lvl2pPr>
            <a:lvl3pPr marL="885825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3pPr>
            <a:lvl4pPr marL="1096963" indent="-55562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Font typeface="Noto Symbol"/>
              <a:buChar char="⚫"/>
              <a:defRPr/>
            </a:lvl4pPr>
            <a:lvl5pPr marL="1296988" indent="-65087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Font typeface="Noto Symbol"/>
              <a:buChar char="⚫"/>
              <a:defRPr/>
            </a:lvl5pPr>
            <a:lvl6pPr marL="150876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ymbol"/>
              <a:buChar char="⚫"/>
              <a:defRPr/>
            </a:lvl6pPr>
            <a:lvl7pPr marL="1719072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7pPr>
            <a:lvl8pPr marL="192024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8pPr>
            <a:lvl9pPr marL="2130552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B5A788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B5A788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435608" y="274319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B5A788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B5A788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 rot="5400000">
            <a:off x="4846637" y="2286001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 rot="5400000">
            <a:off x="998537" y="419102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639763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lvl2pPr>
            <a:lvl3pPr marL="885825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3pPr>
            <a:lvl4pPr marL="1096963" indent="-55562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Font typeface="Noto Symbol"/>
              <a:buChar char="⚫"/>
              <a:defRPr/>
            </a:lvl4pPr>
            <a:lvl5pPr marL="1296988" indent="-65087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Font typeface="Noto Symbol"/>
              <a:buChar char="⚫"/>
              <a:defRPr/>
            </a:lvl5pPr>
            <a:lvl6pPr marL="150876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ymbol"/>
              <a:buChar char="⚫"/>
              <a:defRPr/>
            </a:lvl6pPr>
            <a:lvl7pPr marL="1719072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7pPr>
            <a:lvl8pPr marL="192024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8pPr>
            <a:lvl9pPr marL="2130552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B5A788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B5A788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 rot="5400000">
            <a:off x="2784474" y="98425"/>
            <a:ext cx="4800600" cy="74993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639763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lvl2pPr>
            <a:lvl3pPr marL="885825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3pPr>
            <a:lvl4pPr marL="1096963" indent="-55562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Font typeface="Noto Symbol"/>
              <a:buChar char="⚫"/>
              <a:defRPr/>
            </a:lvl4pPr>
            <a:lvl5pPr marL="1296988" indent="-65087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Font typeface="Noto Symbol"/>
              <a:buChar char="⚫"/>
              <a:defRPr/>
            </a:lvl5pPr>
            <a:lvl6pPr marL="150876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ymbol"/>
              <a:buChar char="⚫"/>
              <a:defRPr/>
            </a:lvl6pPr>
            <a:lvl7pPr marL="1719072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7pPr>
            <a:lvl8pPr marL="192024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8pPr>
            <a:lvl9pPr marL="2130552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B5A788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B5A788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435608" y="274319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5276087" y="1524000"/>
            <a:ext cx="3657600" cy="46634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B5A788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B5A788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ctrTitle"/>
          </p:nvPr>
        </p:nvSpPr>
        <p:spPr>
          <a:xfrm>
            <a:off x="1432559" y="359897"/>
            <a:ext cx="7406639" cy="14721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1432559" y="1850064"/>
            <a:ext cx="740663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" marR="0" indent="-203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Font typeface="Noto Symbol"/>
              <a:buNone/>
              <a:defRPr/>
            </a:lvl5pPr>
            <a:lvl6pPr marL="2286000" marR="0" indent="0" algn="ctr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ymbol"/>
              <a:buNone/>
              <a:defRPr/>
            </a:lvl6pPr>
            <a:lvl7pPr marL="2743200" marR="0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None/>
              <a:defRPr/>
            </a:lvl7pPr>
            <a:lvl8pPr marL="3200400" marR="0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None/>
              <a:defRPr/>
            </a:lvl8pPr>
            <a:lvl9pPr marL="3657600" marR="0" indent="0" algn="ctr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B5A788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B5A788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639763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lvl2pPr>
            <a:lvl3pPr marL="885825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3pPr>
            <a:lvl4pPr marL="1096963" indent="-55562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Font typeface="Noto Symbol"/>
              <a:buChar char="⚫"/>
              <a:defRPr/>
            </a:lvl4pPr>
            <a:lvl5pPr marL="1296988" indent="-65087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Font typeface="Noto Symbol"/>
              <a:buChar char="⚫"/>
              <a:defRPr/>
            </a:lvl5pPr>
            <a:lvl6pPr marL="150876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ymbol"/>
              <a:buChar char="⚫"/>
              <a:defRPr/>
            </a:lvl6pPr>
            <a:lvl7pPr marL="1719072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7pPr>
            <a:lvl8pPr marL="192024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8pPr>
            <a:lvl9pPr marL="2130552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639763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lvl2pPr>
            <a:lvl3pPr marL="885825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3pPr>
            <a:lvl4pPr marL="1096963" indent="-55562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Font typeface="Noto Symbol"/>
              <a:buChar char="⚫"/>
              <a:defRPr/>
            </a:lvl4pPr>
            <a:lvl5pPr marL="1296988" indent="-65087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Font typeface="Noto Symbol"/>
              <a:buChar char="⚫"/>
              <a:defRPr/>
            </a:lvl5pPr>
            <a:lvl6pPr marL="150876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ymbol"/>
              <a:buChar char="⚫"/>
              <a:defRPr/>
            </a:lvl6pPr>
            <a:lvl7pPr marL="1719072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7pPr>
            <a:lvl8pPr marL="192024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8pPr>
            <a:lvl9pPr marL="2130552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B5A788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B5A788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639763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lvl2pPr>
            <a:lvl3pPr marL="885825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3pPr>
            <a:lvl4pPr marL="1096963" indent="-55562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Font typeface="Noto Symbol"/>
              <a:buChar char="⚫"/>
              <a:defRPr/>
            </a:lvl4pPr>
            <a:lvl5pPr marL="1296988" indent="-65087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Font typeface="Noto Symbol"/>
              <a:buChar char="⚫"/>
              <a:defRPr/>
            </a:lvl5pPr>
            <a:lvl6pPr marL="150876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ymbol"/>
              <a:buChar char="⚫"/>
              <a:defRPr/>
            </a:lvl6pPr>
            <a:lvl7pPr marL="1719072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7pPr>
            <a:lvl8pPr marL="192024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8pPr>
            <a:lvl9pPr marL="2130552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639763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lvl2pPr>
            <a:lvl3pPr marL="885825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3pPr>
            <a:lvl4pPr marL="1096963" indent="-55562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Font typeface="Noto Symbol"/>
              <a:buChar char="⚫"/>
              <a:defRPr/>
            </a:lvl4pPr>
            <a:lvl5pPr marL="1296988" indent="-65087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Font typeface="Noto Symbol"/>
              <a:buChar char="⚫"/>
              <a:defRPr/>
            </a:lvl5pPr>
            <a:lvl6pPr marL="150876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ymbol"/>
              <a:buChar char="⚫"/>
              <a:defRPr/>
            </a:lvl6pPr>
            <a:lvl7pPr marL="1719072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7pPr>
            <a:lvl8pPr marL="192024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8pPr>
            <a:lvl9pPr marL="2130552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9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639763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lvl2pPr>
            <a:lvl3pPr marL="885825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3pPr>
            <a:lvl4pPr marL="1096963" indent="-55562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Font typeface="Noto Symbol"/>
              <a:buChar char="⚫"/>
              <a:defRPr/>
            </a:lvl4pPr>
            <a:lvl5pPr marL="1296988" indent="-65087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Font typeface="Noto Symbol"/>
              <a:buChar char="⚫"/>
              <a:defRPr/>
            </a:lvl5pPr>
            <a:lvl6pPr marL="150876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ymbol"/>
              <a:buChar char="⚫"/>
              <a:defRPr/>
            </a:lvl6pPr>
            <a:lvl7pPr marL="1719072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7pPr>
            <a:lvl8pPr marL="192024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8pPr>
            <a:lvl9pPr marL="2130552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B5A788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B5A788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-815975" y="-815975"/>
            <a:ext cx="1638299" cy="1638299"/>
          </a:xfrm>
          <a:custGeom>
            <a:avLst/>
            <a:gdLst/>
            <a:ahLst/>
            <a:cxnLst/>
            <a:rect l="0" t="0" r="0" b="0"/>
            <a:pathLst>
              <a:path w="1638300" h="1638300" extrusionOk="0">
                <a:moveTo>
                  <a:pt x="1638300" y="819150"/>
                </a:moveTo>
                <a:lnTo>
                  <a:pt x="1638300" y="819150"/>
                </a:lnTo>
                <a:cubicBezTo>
                  <a:pt x="1638300" y="926762"/>
                  <a:pt x="1617094" y="1033327"/>
                  <a:pt x="1575897" y="1132742"/>
                </a:cubicBezTo>
                <a:cubicBezTo>
                  <a:pt x="1534700" y="1232156"/>
                  <a:pt x="1474314" y="1322485"/>
                  <a:pt x="1398197" y="1398555"/>
                </a:cubicBezTo>
                <a:cubicBezTo>
                  <a:pt x="1322080" y="1474625"/>
                  <a:pt x="1231714" y="1534955"/>
                  <a:pt x="1132274" y="1576091"/>
                </a:cubicBezTo>
                <a:cubicBezTo>
                  <a:pt x="1032834" y="1617226"/>
                  <a:pt x="926256" y="1638366"/>
                  <a:pt x="818644" y="1638299"/>
                </a:cubicBezTo>
                <a:lnTo>
                  <a:pt x="819150" y="81915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w="9525" cap="rnd">
            <a:solidFill>
              <a:srgbClr val="D2C39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168275" y="20636"/>
            <a:ext cx="1703387" cy="1703387"/>
          </a:xfrm>
          <a:prstGeom prst="ellipse">
            <a:avLst/>
          </a:prstGeom>
          <a:noFill/>
          <a:ln w="27300" cap="rnd">
            <a:solidFill>
              <a:srgbClr val="FFF6D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165100" y="1036637"/>
            <a:ext cx="1169986" cy="1169986"/>
            <a:chOff x="165100" y="1036637"/>
            <a:chExt cx="1169986" cy="1169986"/>
          </a:xfrm>
        </p:grpSpPr>
        <p:pic>
          <p:nvPicPr>
            <p:cNvPr id="12" name="Shape 1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65100" y="1036637"/>
              <a:ext cx="1169986" cy="11699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Shape 13"/>
            <p:cNvSpPr txBox="1"/>
            <p:nvPr/>
          </p:nvSpPr>
          <p:spPr>
            <a:xfrm rot="2279999">
              <a:off x="347661" y="1216025"/>
              <a:ext cx="795337" cy="7794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Shape 14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639763" marR="0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lvl2pPr>
            <a:lvl3pPr marL="885825" marR="0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3pPr>
            <a:lvl4pPr marL="1096963" marR="0" indent="-55562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Font typeface="Noto Symbol"/>
              <a:buChar char="⚫"/>
              <a:defRPr/>
            </a:lvl4pPr>
            <a:lvl5pPr marL="1296988" marR="0" indent="-65087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Font typeface="Noto Symbol"/>
              <a:buChar char="⚫"/>
              <a:defRPr/>
            </a:lvl5pPr>
            <a:lvl6pPr marL="1508760" marR="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ymbol"/>
              <a:buChar char="⚫"/>
              <a:defRPr/>
            </a:lvl6pPr>
            <a:lvl7pPr marL="1719072" marR="0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7pPr>
            <a:lvl8pPr marL="1920240" marR="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8pPr>
            <a:lvl9pPr marL="2130552" marR="0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B5A788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B5A788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  <p:sp>
        <p:nvSpPr>
          <p:cNvPr id="20" name="Shape 20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-815975" y="-815975"/>
            <a:ext cx="1638299" cy="1638299"/>
          </a:xfrm>
          <a:custGeom>
            <a:avLst/>
            <a:gdLst/>
            <a:ahLst/>
            <a:cxnLst/>
            <a:rect l="0" t="0" r="0" b="0"/>
            <a:pathLst>
              <a:path w="1638300" h="1638300" extrusionOk="0">
                <a:moveTo>
                  <a:pt x="1638300" y="819150"/>
                </a:moveTo>
                <a:lnTo>
                  <a:pt x="1638300" y="819150"/>
                </a:lnTo>
                <a:cubicBezTo>
                  <a:pt x="1638300" y="926762"/>
                  <a:pt x="1617094" y="1033327"/>
                  <a:pt x="1575897" y="1132742"/>
                </a:cubicBezTo>
                <a:cubicBezTo>
                  <a:pt x="1534700" y="1232156"/>
                  <a:pt x="1474314" y="1322485"/>
                  <a:pt x="1398197" y="1398555"/>
                </a:cubicBezTo>
                <a:cubicBezTo>
                  <a:pt x="1322080" y="1474625"/>
                  <a:pt x="1231714" y="1534955"/>
                  <a:pt x="1132274" y="1576091"/>
                </a:cubicBezTo>
                <a:cubicBezTo>
                  <a:pt x="1032834" y="1617226"/>
                  <a:pt x="926256" y="1638366"/>
                  <a:pt x="818644" y="1638299"/>
                </a:cubicBezTo>
                <a:lnTo>
                  <a:pt x="819150" y="81915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w="9525" cap="rnd">
            <a:solidFill>
              <a:srgbClr val="D2C39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/>
          <p:nvPr/>
        </p:nvSpPr>
        <p:spPr>
          <a:xfrm>
            <a:off x="168275" y="20636"/>
            <a:ext cx="1703387" cy="1703387"/>
          </a:xfrm>
          <a:prstGeom prst="ellipse">
            <a:avLst/>
          </a:prstGeom>
          <a:noFill/>
          <a:ln w="27300" cap="rnd">
            <a:solidFill>
              <a:srgbClr val="FFF6D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" name="Shape 54"/>
          <p:cNvGrpSpPr/>
          <p:nvPr/>
        </p:nvGrpSpPr>
        <p:grpSpPr>
          <a:xfrm>
            <a:off x="165100" y="1036637"/>
            <a:ext cx="1169986" cy="1169986"/>
            <a:chOff x="165100" y="1036637"/>
            <a:chExt cx="1169986" cy="1169986"/>
          </a:xfrm>
        </p:grpSpPr>
        <p:pic>
          <p:nvPicPr>
            <p:cNvPr id="55" name="Shape 5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5100" y="1036637"/>
              <a:ext cx="1169986" cy="11699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Shape 56"/>
            <p:cNvSpPr txBox="1"/>
            <p:nvPr/>
          </p:nvSpPr>
          <p:spPr>
            <a:xfrm rot="2279999">
              <a:off x="347661" y="1216025"/>
              <a:ext cx="795337" cy="7794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Shape 57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" name="Shape 59"/>
          <p:cNvGrpSpPr/>
          <p:nvPr/>
        </p:nvGrpSpPr>
        <p:grpSpPr>
          <a:xfrm>
            <a:off x="914400" y="1408112"/>
            <a:ext cx="231775" cy="225425"/>
            <a:chOff x="914400" y="1408112"/>
            <a:chExt cx="231775" cy="225425"/>
          </a:xfrm>
        </p:grpSpPr>
        <p:pic>
          <p:nvPicPr>
            <p:cNvPr id="60" name="Shape 6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14400" y="1408112"/>
              <a:ext cx="231775" cy="2254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" name="Shape 61"/>
            <p:cNvSpPr txBox="1"/>
            <p:nvPr/>
          </p:nvSpPr>
          <p:spPr>
            <a:xfrm>
              <a:off x="952500" y="1444625"/>
              <a:ext cx="149225" cy="14922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Shape 62"/>
          <p:cNvSpPr/>
          <p:nvPr/>
        </p:nvSpPr>
        <p:spPr>
          <a:xfrm>
            <a:off x="1157287" y="1344612"/>
            <a:ext cx="63500" cy="65086"/>
          </a:xfrm>
          <a:prstGeom prst="ellipse">
            <a:avLst/>
          </a:prstGeom>
          <a:noFill/>
          <a:ln w="12700" cap="rnd">
            <a:solidFill>
              <a:srgbClr val="307F93">
                <a:alpha val="59607"/>
              </a:srgbClr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639763" marR="0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lvl2pPr>
            <a:lvl3pPr marL="885825" marR="0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3pPr>
            <a:lvl4pPr marL="1096963" marR="0" indent="-55562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Font typeface="Noto Symbol"/>
              <a:buChar char="⚫"/>
              <a:defRPr/>
            </a:lvl4pPr>
            <a:lvl5pPr marL="1296988" marR="0" indent="-65087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Font typeface="Noto Symbol"/>
              <a:buChar char="⚫"/>
              <a:defRPr/>
            </a:lvl5pPr>
            <a:lvl6pPr marL="1508760" marR="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ymbol"/>
              <a:buChar char="⚫"/>
              <a:defRPr/>
            </a:lvl6pPr>
            <a:lvl7pPr marL="1719072" marR="0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7pPr>
            <a:lvl8pPr marL="1920240" marR="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8pPr>
            <a:lvl9pPr marL="2130552" marR="0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613775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B5A788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B5A788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-815975" y="-815975"/>
            <a:ext cx="1638299" cy="1638299"/>
          </a:xfrm>
          <a:custGeom>
            <a:avLst/>
            <a:gdLst/>
            <a:ahLst/>
            <a:cxnLst/>
            <a:rect l="0" t="0" r="0" b="0"/>
            <a:pathLst>
              <a:path w="1638300" h="1638300" extrusionOk="0">
                <a:moveTo>
                  <a:pt x="1638300" y="819150"/>
                </a:moveTo>
                <a:lnTo>
                  <a:pt x="1638300" y="819150"/>
                </a:lnTo>
                <a:cubicBezTo>
                  <a:pt x="1638300" y="926762"/>
                  <a:pt x="1617094" y="1033327"/>
                  <a:pt x="1575897" y="1132742"/>
                </a:cubicBezTo>
                <a:cubicBezTo>
                  <a:pt x="1534700" y="1232156"/>
                  <a:pt x="1474314" y="1322485"/>
                  <a:pt x="1398197" y="1398555"/>
                </a:cubicBezTo>
                <a:cubicBezTo>
                  <a:pt x="1322080" y="1474625"/>
                  <a:pt x="1231714" y="1534955"/>
                  <a:pt x="1132274" y="1576091"/>
                </a:cubicBezTo>
                <a:cubicBezTo>
                  <a:pt x="1032834" y="1617226"/>
                  <a:pt x="926256" y="1638366"/>
                  <a:pt x="818644" y="1638299"/>
                </a:cubicBezTo>
                <a:lnTo>
                  <a:pt x="819150" y="81915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w="9525" cap="rnd">
            <a:solidFill>
              <a:srgbClr val="D2C39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168275" y="20636"/>
            <a:ext cx="1703387" cy="1703387"/>
          </a:xfrm>
          <a:prstGeom prst="ellipse">
            <a:avLst/>
          </a:prstGeom>
          <a:noFill/>
          <a:ln w="27300" cap="rnd">
            <a:solidFill>
              <a:srgbClr val="FFF6D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" name="Shape 77"/>
          <p:cNvGrpSpPr/>
          <p:nvPr/>
        </p:nvGrpSpPr>
        <p:grpSpPr>
          <a:xfrm>
            <a:off x="165100" y="1036637"/>
            <a:ext cx="1169986" cy="1169986"/>
            <a:chOff x="165100" y="1036637"/>
            <a:chExt cx="1169986" cy="1169986"/>
          </a:xfrm>
        </p:grpSpPr>
        <p:pic>
          <p:nvPicPr>
            <p:cNvPr id="78" name="Shape 7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5100" y="1036637"/>
              <a:ext cx="1169986" cy="11699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Shape 79"/>
            <p:cNvSpPr txBox="1"/>
            <p:nvPr/>
          </p:nvSpPr>
          <p:spPr>
            <a:xfrm rot="2279999">
              <a:off x="347661" y="1216025"/>
              <a:ext cx="795337" cy="7794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0" name="Shape 80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639763" marR="0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lvl2pPr>
            <a:lvl3pPr marL="885825" marR="0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3pPr>
            <a:lvl4pPr marL="1096963" marR="0" indent="-55562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Font typeface="Noto Symbol"/>
              <a:buChar char="⚫"/>
              <a:defRPr/>
            </a:lvl4pPr>
            <a:lvl5pPr marL="1296988" marR="0" indent="-65087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Font typeface="Noto Symbol"/>
              <a:buChar char="⚫"/>
              <a:defRPr/>
            </a:lvl5pPr>
            <a:lvl6pPr marL="1508760" marR="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ymbol"/>
              <a:buChar char="⚫"/>
              <a:defRPr/>
            </a:lvl6pPr>
            <a:lvl7pPr marL="1719072" marR="0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7pPr>
            <a:lvl8pPr marL="1920240" marR="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8pPr>
            <a:lvl9pPr marL="2130552" marR="0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B5A788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B5A788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-815975" y="-815975"/>
            <a:ext cx="1638299" cy="1638299"/>
          </a:xfrm>
          <a:custGeom>
            <a:avLst/>
            <a:gdLst/>
            <a:ahLst/>
            <a:cxnLst/>
            <a:rect l="0" t="0" r="0" b="0"/>
            <a:pathLst>
              <a:path w="1638300" h="1638300" extrusionOk="0">
                <a:moveTo>
                  <a:pt x="1638300" y="819150"/>
                </a:moveTo>
                <a:lnTo>
                  <a:pt x="1638300" y="819150"/>
                </a:lnTo>
                <a:cubicBezTo>
                  <a:pt x="1638300" y="926762"/>
                  <a:pt x="1617094" y="1033327"/>
                  <a:pt x="1575897" y="1132742"/>
                </a:cubicBezTo>
                <a:cubicBezTo>
                  <a:pt x="1534700" y="1232156"/>
                  <a:pt x="1474314" y="1322485"/>
                  <a:pt x="1398197" y="1398555"/>
                </a:cubicBezTo>
                <a:cubicBezTo>
                  <a:pt x="1322080" y="1474625"/>
                  <a:pt x="1231714" y="1534955"/>
                  <a:pt x="1132274" y="1576091"/>
                </a:cubicBezTo>
                <a:cubicBezTo>
                  <a:pt x="1032834" y="1617226"/>
                  <a:pt x="926256" y="1638366"/>
                  <a:pt x="818644" y="1638299"/>
                </a:cubicBezTo>
                <a:lnTo>
                  <a:pt x="819150" y="819150"/>
                </a:lnTo>
                <a:close/>
              </a:path>
            </a:pathLst>
          </a:custGeom>
          <a:solidFill>
            <a:srgbClr val="FEFAF4">
              <a:alpha val="32549"/>
            </a:srgbClr>
          </a:solidFill>
          <a:ln w="9525" cap="rnd">
            <a:solidFill>
              <a:srgbClr val="D2C39E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168275" y="20636"/>
            <a:ext cx="1703387" cy="1703387"/>
          </a:xfrm>
          <a:prstGeom prst="ellipse">
            <a:avLst/>
          </a:prstGeom>
          <a:noFill/>
          <a:ln w="27300" cap="rnd">
            <a:solidFill>
              <a:srgbClr val="FFF6DB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" name="Shape 97"/>
          <p:cNvGrpSpPr/>
          <p:nvPr/>
        </p:nvGrpSpPr>
        <p:grpSpPr>
          <a:xfrm>
            <a:off x="165100" y="1036637"/>
            <a:ext cx="1169986" cy="1169986"/>
            <a:chOff x="165100" y="1036637"/>
            <a:chExt cx="1169986" cy="1169986"/>
          </a:xfrm>
        </p:grpSpPr>
        <p:pic>
          <p:nvPicPr>
            <p:cNvPr id="98" name="Shape 9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65100" y="1036637"/>
              <a:ext cx="1169986" cy="11699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" name="Shape 99"/>
            <p:cNvSpPr txBox="1"/>
            <p:nvPr/>
          </p:nvSpPr>
          <p:spPr>
            <a:xfrm rot="2279999">
              <a:off x="347661" y="1216025"/>
              <a:ext cx="795337" cy="77946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Shape 100"/>
          <p:cNvSpPr txBox="1"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1014412" y="0"/>
            <a:ext cx="7302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125" marR="0" indent="-12636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●"/>
              <a:defRPr/>
            </a:lvl1pPr>
            <a:lvl2pPr marL="639763" marR="0" indent="-68262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/>
            </a:lvl2pPr>
            <a:lvl3pPr marL="885825" marR="0" indent="-85725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Font typeface="Noto Symbol"/>
              <a:buChar char="⚫"/>
              <a:defRPr/>
            </a:lvl3pPr>
            <a:lvl4pPr marL="1096963" marR="0" indent="-55562" algn="l" rtl="0">
              <a:spcBef>
                <a:spcPts val="400"/>
              </a:spcBef>
              <a:spcAft>
                <a:spcPts val="0"/>
              </a:spcAft>
              <a:buClr>
                <a:srgbClr val="C32D2E"/>
              </a:buClr>
              <a:buFont typeface="Noto Symbol"/>
              <a:buChar char="⚫"/>
              <a:defRPr/>
            </a:lvl4pPr>
            <a:lvl5pPr marL="1296988" marR="0" indent="-65087" algn="l" rtl="0">
              <a:spcBef>
                <a:spcPts val="400"/>
              </a:spcBef>
              <a:spcAft>
                <a:spcPts val="0"/>
              </a:spcAft>
              <a:buClr>
                <a:srgbClr val="84AA33"/>
              </a:buClr>
              <a:buFont typeface="Noto Symbol"/>
              <a:buChar char="⚫"/>
              <a:defRPr/>
            </a:lvl5pPr>
            <a:lvl6pPr marL="1508760" marR="0" indent="-60960" algn="l" rtl="0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ymbol"/>
              <a:buChar char="⚫"/>
              <a:defRPr/>
            </a:lvl6pPr>
            <a:lvl7pPr marL="1719072" marR="0" indent="-68072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7pPr>
            <a:lvl8pPr marL="1920240" marR="0" indent="-66039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8pPr>
            <a:lvl9pPr marL="2130552" marR="0" indent="-60451" algn="l" rtl="0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B5A78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B5A788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buClr>
                  <a:srgbClr val="B5A788"/>
                </a:buClr>
                <a:buSzPct val="25000"/>
                <a:buFont typeface="Arial"/>
                <a:buNone/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DO NOW: WEEK 14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0" y="609600"/>
            <a:ext cx="9144000" cy="6248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DO NOW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AutoNum type="arabicPeriod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1. What do YOU spend most of your money on?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AutoNum type="arabicPeriod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2. What is it called when the government spends more than earns in revenue?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AutoNum type="arabicPeriod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3. What do you think makes up the largest source of revenue for the federal government?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0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Immediate vs. Delayed Gratification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If you choose to only consider the short term benefit of your purchase you are making a choice based on immediate gratification.</a:t>
            </a:r>
          </a:p>
          <a:p>
            <a:pPr marL="365125" marR="0" lvl="0" indent="-2889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lang="en-US" sz="26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If you consider a longer term benefit of a purchase you are making a choice based on delayed gratification.</a:t>
            </a:r>
          </a:p>
          <a:p>
            <a:pPr marL="365125" marR="0" lvl="0" indent="-2889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2F2F2"/>
              </a:buClr>
              <a:buSzPct val="25000"/>
              <a:buFont typeface="Cabin"/>
              <a:buNone/>
            </a:pPr>
            <a:r>
              <a:rPr lang="en-US" sz="26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QUESTION:  </a:t>
            </a:r>
            <a:r>
              <a:rPr lang="en-US" sz="2600" b="1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If you buy a Hummer because you like it the most right now is this </a:t>
            </a:r>
            <a:r>
              <a:rPr lang="en-US" sz="26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immediate or delayed gratification</a:t>
            </a:r>
            <a:r>
              <a:rPr lang="en-US" sz="2600" b="1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?</a:t>
            </a:r>
          </a:p>
          <a:p>
            <a:pPr marL="365125" marR="0" lvl="0" indent="-2889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2F2F2"/>
              </a:buClr>
              <a:buSzPct val="25000"/>
              <a:buFont typeface="Cabin"/>
              <a:buNone/>
            </a:pPr>
            <a:r>
              <a:rPr lang="en-US" sz="2600" b="1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If you buy a Honda accord because you know it will save you money on gas in the long run it is </a:t>
            </a:r>
            <a:r>
              <a:rPr lang="en-US" sz="26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immediate or delayed gratification</a:t>
            </a:r>
            <a:r>
              <a:rPr lang="en-US" sz="2600" b="1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? 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0" i="0" u="none" strike="noStrike" cap="none" baseline="0">
              <a:solidFill>
                <a:srgbClr val="57231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List all of the things this school would have it was perfect in your mind.  Think in terms of facilities and resources:</a:t>
            </a:r>
          </a:p>
        </p:txBody>
      </p:sp>
      <p:sp>
        <p:nvSpPr>
          <p:cNvPr id="197" name="Shape 197"/>
          <p:cNvSpPr txBox="1"/>
          <p:nvPr/>
        </p:nvSpPr>
        <p:spPr>
          <a:xfrm>
            <a:off x="2743200" y="4419600"/>
            <a:ext cx="4953000" cy="492125"/>
          </a:xfrm>
          <a:prstGeom prst="rect">
            <a:avLst/>
          </a:prstGeom>
          <a:noFill/>
          <a:ln w="34925" cap="flat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Why isn’t our school like this?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838200" y="5029200"/>
            <a:ext cx="6705599" cy="1604961"/>
          </a:xfrm>
          <a:prstGeom prst="rect">
            <a:avLst/>
          </a:prstGeom>
          <a:noFill/>
          <a:ln w="50800" cap="flat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Resources are </a:t>
            </a:r>
            <a:r>
              <a:rPr lang="en-US" sz="3200" b="1" i="0" u="sng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scarce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meaning we don’t have everything we want to have in our school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0F09"/>
              </a:buClr>
              <a:buSzPct val="25000"/>
              <a:buFont typeface="Cabin"/>
              <a:buNone/>
            </a:pPr>
            <a:r>
              <a:rPr lang="en-US" sz="2600" b="0" i="0" u="none" strike="noStrike" cap="none" baseline="0">
                <a:solidFill>
                  <a:srgbClr val="F70F09"/>
                </a:solidFill>
                <a:latin typeface="Cabin"/>
                <a:ea typeface="Cabin"/>
                <a:cs typeface="Cabin"/>
                <a:sym typeface="Cabin"/>
              </a:rPr>
              <a:t>**5-step decision making model**</a:t>
            </a:r>
            <a:r>
              <a:rPr lang="en-US" sz="26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/>
            </a:r>
            <a:br>
              <a:rPr lang="en-US" sz="26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</a:br>
            <a:endParaRPr lang="en-US" sz="2600" b="0" i="0" u="none" strike="noStrike" cap="none" baseline="0">
              <a:solidFill>
                <a:srgbClr val="57231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1066800" y="609600"/>
            <a:ext cx="6934199" cy="5943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AutoNum type="arabicPeriod"/>
            </a:pPr>
            <a:r>
              <a:rPr lang="en-US" sz="32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Recognition of a want or need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AutoNum type="arabicPeriod"/>
            </a:pPr>
            <a:r>
              <a:rPr lang="en-US" sz="32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Information search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AutoNum type="arabicPeriod"/>
            </a:pPr>
            <a:r>
              <a:rPr lang="en-US" sz="32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Evaluation of the alternatives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AutoNum type="arabicPeriod"/>
            </a:pPr>
            <a:r>
              <a:rPr lang="en-US" sz="32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The purchase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AutoNum type="arabicPeriod"/>
            </a:pPr>
            <a:r>
              <a:rPr lang="en-US" sz="32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Post-purchase evaluation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533400" y="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0F09"/>
              </a:buClr>
              <a:buSzPct val="25000"/>
              <a:buFont typeface="Cabin"/>
              <a:buNone/>
            </a:pPr>
            <a:r>
              <a:rPr lang="en-US" sz="2600" b="0" i="0" u="none" strike="noStrike" cap="none" baseline="0">
                <a:solidFill>
                  <a:srgbClr val="F70F09"/>
                </a:solidFill>
                <a:latin typeface="Cabin"/>
                <a:ea typeface="Cabin"/>
                <a:cs typeface="Cabin"/>
                <a:sym typeface="Cabin"/>
              </a:rPr>
              <a:t/>
            </a:r>
            <a:br>
              <a:rPr lang="en-US" sz="2600" b="0" i="0" u="none" strike="noStrike" cap="none" baseline="0">
                <a:solidFill>
                  <a:srgbClr val="F70F09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2600" b="0" i="0" u="none" strike="noStrike" cap="none" baseline="0">
                <a:solidFill>
                  <a:srgbClr val="F70F09"/>
                </a:solidFill>
                <a:latin typeface="Cabin"/>
                <a:ea typeface="Cabin"/>
                <a:cs typeface="Cabin"/>
                <a:sym typeface="Cabin"/>
              </a:rPr>
              <a:t>**5-step decision making model**</a:t>
            </a:r>
            <a:r>
              <a:rPr lang="en-US" sz="26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/>
            </a:r>
            <a:br>
              <a:rPr lang="en-US" sz="26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26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Imagine you have $100 complete the model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2057400" y="1219200"/>
            <a:ext cx="6934199" cy="563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Cabin"/>
              <a:buAutoNum type="arabicPeriod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Recognition of a want or need</a:t>
            </a:r>
          </a:p>
          <a:p>
            <a:pPr marL="914400" marR="0" lvl="1" indent="-4572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bin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do I want?</a:t>
            </a:r>
          </a:p>
          <a:p>
            <a:pPr marL="914400" marR="0" lvl="1" indent="-4572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bin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do I need?</a:t>
            </a:r>
          </a:p>
          <a:p>
            <a:pPr marL="914400" marR="0" lvl="1" indent="-4572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bin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do I need/want the MOST?</a:t>
            </a:r>
          </a:p>
          <a:p>
            <a:pPr marL="533400" marR="0" lvl="0" indent="-5334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Cabin"/>
              <a:buAutoNum type="arabicPeriod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Information search</a:t>
            </a:r>
          </a:p>
          <a:p>
            <a:pPr marL="914400" marR="0" lvl="1" indent="-4572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bin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Which of my needs and wants could I actually satisfy given my resources ($100)? </a:t>
            </a:r>
          </a:p>
          <a:p>
            <a:pPr marL="533400" marR="0" lvl="0" indent="-5334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Cabin"/>
              <a:buAutoNum type="arabicPeriod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Evaluation of the alternatives</a:t>
            </a:r>
          </a:p>
          <a:p>
            <a:pPr marL="914400" marR="0" lvl="1" indent="-4572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bin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Is there anything else I could do with the money besides spending it right away? </a:t>
            </a:r>
          </a:p>
          <a:p>
            <a:pPr marL="533400" marR="0" lvl="0" indent="-5334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Cabin"/>
              <a:buAutoNum type="arabicPeriod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purchase</a:t>
            </a:r>
          </a:p>
          <a:p>
            <a:pPr marL="914400" marR="0" lvl="1" indent="-4572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bin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Finalize which product you are going to buy</a:t>
            </a:r>
          </a:p>
          <a:p>
            <a:pPr marL="533400" marR="0" lvl="0" indent="-5334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Cabin"/>
              <a:buAutoNum type="arabicPeriod"/>
            </a:pPr>
            <a:r>
              <a:rPr lang="en-US" sz="26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Post-purchase evaluation</a:t>
            </a:r>
          </a:p>
          <a:p>
            <a:pPr marL="914400" marR="0" lvl="1" indent="-4572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bin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did you give up by spending your money on this purchase?</a:t>
            </a:r>
          </a:p>
          <a:p>
            <a:pPr marL="914400" marR="0" lvl="1" indent="-4572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bin"/>
              <a:buChar char="•"/>
            </a:pPr>
            <a:r>
              <a:rPr lang="en-US" sz="2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Would you make the same decision again?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84582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0F09"/>
              </a:buClr>
              <a:buSzPct val="25000"/>
              <a:buFont typeface="Cabin"/>
              <a:buNone/>
            </a:pPr>
            <a:r>
              <a:rPr lang="en-US" sz="3600" b="0" i="0" u="none" strike="noStrike" cap="none" baseline="0">
                <a:solidFill>
                  <a:srgbClr val="F70F09"/>
                </a:solidFill>
                <a:latin typeface="Cabin"/>
                <a:ea typeface="Cabin"/>
                <a:cs typeface="Cabin"/>
                <a:sym typeface="Cabin"/>
              </a:rPr>
              <a:t>Step 2: Complete the model for the Board of Education</a:t>
            </a:r>
          </a:p>
        </p:txBody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228600" y="914400"/>
            <a:ext cx="8534399" cy="5943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1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$5 million to spend on Harding University High School, decide what you need/want &amp; complete the model</a:t>
            </a:r>
          </a:p>
          <a:p>
            <a:pPr marL="365125" marR="0" lvl="0" indent="-28892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PRICES:</a:t>
            </a:r>
          </a:p>
          <a:p>
            <a:pPr marL="639762" marR="0" lvl="1" indent="-24606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8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$50,000 for each highly qualified teacher</a:t>
            </a:r>
          </a:p>
          <a:p>
            <a:pPr marL="639762" marR="0" lvl="1" indent="-24606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8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30 textbooks (1 class set) = $10,000</a:t>
            </a:r>
          </a:p>
          <a:p>
            <a:pPr marL="639762" marR="0" lvl="1" indent="-24606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8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Interactive Classrooms = $10,000 per a classroom</a:t>
            </a:r>
          </a:p>
          <a:p>
            <a:pPr marL="639762" marR="0" lvl="1" indent="-24606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8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New Gym = $4 million</a:t>
            </a:r>
          </a:p>
          <a:p>
            <a:pPr marL="639762" marR="0" lvl="1" indent="-24606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8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New Classroom = $500,000 per a room</a:t>
            </a:r>
          </a:p>
          <a:p>
            <a:pPr marL="639762" marR="0" lvl="1" indent="-24606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8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New Track = $3 million</a:t>
            </a:r>
          </a:p>
          <a:p>
            <a:pPr marL="639762" marR="0" lvl="1" indent="-24606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8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Food Court = $5 million</a:t>
            </a:r>
          </a:p>
          <a:p>
            <a:pPr marL="639762" marR="0" lvl="1" indent="-24606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8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Laptop for all students = $1 million</a:t>
            </a:r>
          </a:p>
          <a:p>
            <a:pPr marL="639762" marR="0" lvl="1" indent="-24606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8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Wireless hi-speed internet = $2 million</a:t>
            </a:r>
          </a:p>
          <a:p>
            <a:pPr marL="639762" marR="0" lvl="1" indent="-6826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ABCD REVIEW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533400"/>
            <a:ext cx="6934199" cy="5943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Which item is classified as a need? 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AutoNum type="alphaLcPeriod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A. bicycle 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AutoNum type="alphaLcPeriod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B. cell phone 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AutoNum type="alphaLcPeriod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C. DVD player 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AutoNum type="alphaLcPeriod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D. food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ABCD REVIEW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533400"/>
            <a:ext cx="6934199" cy="5943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Which is the cause of scarcity? 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AutoNum type="alphaLcPeriod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A. the desire to gain profits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AutoNum type="alphaLcPeriod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B. the desire to gain resources 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AutoNum type="alphaLcPeriod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C. unlimited needs 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AutoNum type="alphaLcPeriod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D. unlimited wants and limited resources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ABCD REVIEW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533400"/>
            <a:ext cx="6934199" cy="5943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Which economic problem does a country face when it experiences a booming population but lacks sufficient coal and oil resources? 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AutoNum type="alphaLcPeriod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A. 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competition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AutoNum type="alphaLcPeriod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B. opportunity cost 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AutoNum type="alphaLcPeriod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C. scarcity 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AutoNum type="alphaLcPeriod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D. trade-off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ABCD REVIEW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533400"/>
            <a:ext cx="6934199" cy="5943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Which is the </a:t>
            </a:r>
            <a:r>
              <a:rPr lang="en-US" sz="3200" b="0" i="1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most likely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impact on consumers of a reduction in fuel production? 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AutoNum type="alphaLcPeriod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A. 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decrease in gas prices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AutoNum type="alphaLcPeriod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B. an increase in gas prices 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AutoNum type="alphaLcPeriod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C. a decrease in mortgage rates 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Cabin"/>
              <a:buAutoNum type="alphaLcPeriod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D. an increase in employment rates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0" i="0" u="none" strike="noStrike" cap="none" baseline="0">
              <a:solidFill>
                <a:srgbClr val="57231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1435100" y="838200"/>
            <a:ext cx="7499349" cy="541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How would a producer most likely react to consumers’ high demand for a product that is scarce?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	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A.  increase the price of the product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	B.  decrease the price of the product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	C.  stop selling the product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	D.  ask for government regulations of the product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-457200" y="-228600"/>
            <a:ext cx="6400799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3204"/>
              </a:buClr>
              <a:buSzPct val="25000"/>
              <a:buFont typeface="Calibri"/>
              <a:buNone/>
            </a:pPr>
            <a:r>
              <a:rPr lang="en-US" sz="4800" b="0" i="0" u="none" strike="noStrike" cap="none" baseline="0">
                <a:solidFill>
                  <a:srgbClr val="713204"/>
                </a:solidFill>
                <a:latin typeface="Calibri"/>
                <a:ea typeface="Calibri"/>
                <a:cs typeface="Calibri"/>
                <a:sym typeface="Calibri"/>
              </a:rPr>
              <a:t>Goal 7</a:t>
            </a:r>
            <a:br>
              <a:rPr lang="en-US" sz="4800" b="0" i="0" u="none" strike="noStrike" cap="none" baseline="0">
                <a:solidFill>
                  <a:srgbClr val="713204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0" i="0" u="none" strike="noStrike" cap="none" baseline="0">
                <a:solidFill>
                  <a:srgbClr val="713204"/>
                </a:solidFill>
                <a:latin typeface="Calibri"/>
                <a:ea typeface="Calibri"/>
                <a:cs typeface="Calibri"/>
                <a:sym typeface="Calibri"/>
              </a:rPr>
              <a:t>INTRO TO ECONOMICS</a:t>
            </a:r>
          </a:p>
        </p:txBody>
      </p:sp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1882775"/>
            <a:ext cx="6496049" cy="497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ctrTitle"/>
          </p:nvPr>
        </p:nvSpPr>
        <p:spPr>
          <a:xfrm>
            <a:off x="228600" y="-381000"/>
            <a:ext cx="8991600" cy="441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Factors of Production</a:t>
            </a:r>
            <a:br>
              <a:rPr lang="en-US" sz="4300" b="0" i="0" u="none" strike="noStrike" cap="none" baseline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4300" b="0" i="0" u="none" strike="noStrike" cap="none" baseline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Goal 7</a:t>
            </a:r>
          </a:p>
        </p:txBody>
      </p:sp>
      <p:sp>
        <p:nvSpPr>
          <p:cNvPr id="256" name="Shape 256"/>
          <p:cNvSpPr/>
          <p:nvPr/>
        </p:nvSpPr>
        <p:spPr>
          <a:xfrm rot="3060000">
            <a:off x="266699" y="5219699"/>
            <a:ext cx="1666874" cy="12858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9525" cap="flat">
                  <a:solidFill>
                    <a:srgbClr val="CC99FF"/>
                  </a:solidFill>
                  <a:prstDash val="solid"/>
                  <a:miter/>
                  <a:headEnd type="none" w="med" len="med"/>
                  <a:tailEnd type="none" w="med" len="med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2279999" scaled="0"/>
                </a:gradFill>
                <a:latin typeface="Arial"/>
              </a:rPr>
              <a:t>Land </a:t>
            </a:r>
          </a:p>
        </p:txBody>
      </p:sp>
      <p:sp>
        <p:nvSpPr>
          <p:cNvPr id="257" name="Shape 257"/>
          <p:cNvSpPr/>
          <p:nvPr/>
        </p:nvSpPr>
        <p:spPr>
          <a:xfrm rot="2339999">
            <a:off x="7043736" y="207962"/>
            <a:ext cx="1790700" cy="12858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9525" cap="flat">
                  <a:solidFill>
                    <a:srgbClr val="CC99FF"/>
                  </a:solidFill>
                  <a:prstDash val="solid"/>
                  <a:miter/>
                  <a:headEnd type="none" w="med" len="med"/>
                  <a:tailEnd type="none" w="med" len="med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3000000" scaled="0"/>
                </a:gradFill>
                <a:latin typeface="Arial"/>
              </a:rPr>
              <a:t>Capital </a:t>
            </a:r>
          </a:p>
        </p:txBody>
      </p:sp>
      <p:sp>
        <p:nvSpPr>
          <p:cNvPr id="258" name="Shape 258"/>
          <p:cNvSpPr/>
          <p:nvPr/>
        </p:nvSpPr>
        <p:spPr>
          <a:xfrm rot="-719999">
            <a:off x="371475" y="225424"/>
            <a:ext cx="1828800" cy="12858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9525" cap="flat">
                  <a:solidFill>
                    <a:srgbClr val="CC99FF"/>
                  </a:solidFill>
                  <a:prstDash val="solid"/>
                  <a:miter/>
                  <a:headEnd type="none" w="med" len="med"/>
                  <a:tailEnd type="none" w="med" len="med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6060000" scaled="0"/>
                </a:gradFill>
                <a:latin typeface="Arial"/>
              </a:rPr>
              <a:t>Labor </a:t>
            </a:r>
          </a:p>
        </p:txBody>
      </p:sp>
      <p:sp>
        <p:nvSpPr>
          <p:cNvPr id="259" name="Shape 259"/>
          <p:cNvSpPr/>
          <p:nvPr/>
        </p:nvSpPr>
        <p:spPr>
          <a:xfrm rot="-1920000">
            <a:off x="5410200" y="4495800"/>
            <a:ext cx="3733799" cy="12858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9525" cap="flat">
                  <a:solidFill>
                    <a:srgbClr val="CC99FF"/>
                  </a:solidFill>
                  <a:prstDash val="solid"/>
                  <a:miter/>
                  <a:headEnd type="none" w="med" len="med"/>
                  <a:tailEnd type="none" w="med" len="med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7259999" scaled="0"/>
                </a:gradFill>
                <a:latin typeface="Arial"/>
              </a:rPr>
              <a:t>Entrepreneurship 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NOTES 78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381000" y="609600"/>
            <a:ext cx="8381999" cy="6248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sng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Production</a:t>
            </a:r>
            <a:r>
              <a:rPr lang="en-US" sz="32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: Creation of goods/services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sng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Productivity</a:t>
            </a:r>
            <a:r>
              <a:rPr lang="en-US" sz="32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: measures how much a business produces of each good or service per each worker employed.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8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EX:  How many hamburgers can each worker at McDonalds produce?</a:t>
            </a:r>
          </a:p>
          <a:p>
            <a:pPr marL="885825" marR="0" lvl="2" indent="-2381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⚫"/>
            </a:pPr>
            <a:r>
              <a:rPr lang="en-US" sz="24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Total hamburgers / number of workers = Productivity</a:t>
            </a:r>
          </a:p>
          <a:p>
            <a:pPr marL="885825" marR="0" lvl="2" indent="-2381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⚫"/>
            </a:pPr>
            <a:r>
              <a:rPr lang="en-US" sz="24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A) 100 hamburgers / 10 workers = ______</a:t>
            </a:r>
          </a:p>
          <a:p>
            <a:pPr marL="885825" marR="0" lvl="2" indent="-2381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⚫"/>
            </a:pPr>
            <a:r>
              <a:rPr lang="en-US" sz="24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B) 100 hamburgers / 5 workers = _______</a:t>
            </a:r>
          </a:p>
          <a:p>
            <a:pPr marL="885825" marR="0" lvl="2" indent="-2381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⚫"/>
            </a:pPr>
            <a:r>
              <a:rPr lang="en-US" sz="2400" b="0" i="0" u="sng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Productivity comparison</a:t>
            </a:r>
            <a:r>
              <a:rPr lang="en-US" sz="24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:  Which McDonalds would you want to own, A or B?  Why?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0" i="0" u="none" strike="noStrike" cap="none" baseline="0">
              <a:solidFill>
                <a:srgbClr val="57231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152400" y="609600"/>
            <a:ext cx="8610599" cy="5943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sng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Efficiency</a:t>
            </a:r>
            <a:r>
              <a:rPr lang="en-US" sz="32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: how much does </a:t>
            </a:r>
            <a:r>
              <a:rPr lang="en-US" sz="3200" b="0" i="1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it cost</a:t>
            </a:r>
            <a:r>
              <a:rPr lang="en-US" sz="32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 to produce each good or service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8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Ex:  How much does it cost to make each hamburger?</a:t>
            </a:r>
          </a:p>
          <a:p>
            <a:pPr marL="885825" marR="0" lvl="2" indent="-2381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⚫"/>
            </a:pPr>
            <a:r>
              <a:rPr lang="en-US" sz="24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Total cost of hamburgers / # produced= Efficiency</a:t>
            </a:r>
          </a:p>
          <a:p>
            <a:pPr marL="885825" marR="0" lvl="2" indent="-2381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⚫"/>
            </a:pPr>
            <a:r>
              <a:rPr lang="en-US" sz="24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$100 for all hamburgers / 100 Hamburgers = _______</a:t>
            </a:r>
          </a:p>
          <a:p>
            <a:pPr marL="885825" marR="0" lvl="2" indent="-2381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⚫"/>
            </a:pPr>
            <a:r>
              <a:rPr lang="en-US" sz="24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$200 for all hamburgers / 100 Hamburgers =_______</a:t>
            </a:r>
          </a:p>
          <a:p>
            <a:pPr marL="885825" marR="0" lvl="2" indent="-23812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⚫"/>
            </a:pPr>
            <a:r>
              <a:rPr lang="en-US" sz="2400" b="0" i="0" u="sng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Efficiency Comparison</a:t>
            </a:r>
            <a:r>
              <a:rPr lang="en-US" sz="24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→Which McDonalds do you want to own, A or B?  Why?</a:t>
            </a:r>
          </a:p>
          <a:p>
            <a:pPr marL="365125" marR="0" lvl="0" indent="-16700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400" b="0" i="0" u="none" strike="noStrike" cap="none" baseline="0">
              <a:solidFill>
                <a:srgbClr val="F2F2F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Productivity and Efficiency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Producers want to maximize their productivity and efficiency in order to make a larger profit!</a:t>
            </a:r>
          </a:p>
          <a:p>
            <a:pPr marL="639762" marR="0" lvl="1" indent="-24606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8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So, you want to get the MOST out of every worker and resource you can.</a:t>
            </a:r>
          </a:p>
          <a:p>
            <a:pPr marL="639762" marR="0" lvl="1" indent="-24606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8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We know a business is efficient when the cost of producing a resource is not more than the price.</a:t>
            </a:r>
          </a:p>
          <a:p>
            <a:pPr marL="885825" marR="0" lvl="2" indent="-23812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⚫"/>
            </a:pPr>
            <a:r>
              <a:rPr lang="en-US" sz="2400" b="0" i="0" u="sng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Example</a:t>
            </a:r>
            <a:r>
              <a:rPr lang="en-US" sz="24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:  It cost me $1 to make each burger and I can sell it for $2!  What is my profit on each burger?</a:t>
            </a:r>
          </a:p>
          <a:p>
            <a:pPr marL="365125" marR="0" lvl="0" indent="-16700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400" b="0" i="0" u="none" strike="noStrike" cap="none" baseline="0">
              <a:solidFill>
                <a:srgbClr val="F2F2F2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0" i="0" u="none" strike="noStrike" cap="none" baseline="0">
              <a:solidFill>
                <a:srgbClr val="57231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86" name="Shape 2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0" y="304800"/>
            <a:ext cx="3657600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0" y="609600"/>
            <a:ext cx="6934199" cy="5943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Thinking about productivity and efficiency: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Imagine you own a restaurant.</a:t>
            </a:r>
          </a:p>
          <a:p>
            <a:pPr marL="8382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Should you hire A LOT of extra staff or just the exact number of people you need to run the restaurant?</a:t>
            </a:r>
          </a:p>
          <a:p>
            <a:pPr marL="12573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⚫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would happen if there were TOO many people?</a:t>
            </a:r>
          </a:p>
          <a:p>
            <a:pPr marL="12573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⚫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would happen if there were TOO few people?</a:t>
            </a:r>
          </a:p>
          <a:p>
            <a:pPr marL="8382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type of workers should you hire for your restaurant (think about qualities of good workers)?</a:t>
            </a:r>
          </a:p>
          <a:p>
            <a:pPr marL="8382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4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Should you buy a lot of extra food or just want you need to meet the demand from customers?</a:t>
            </a:r>
          </a:p>
          <a:p>
            <a:pPr marL="12573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⚫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would happen if there was EXTRA food?</a:t>
            </a:r>
          </a:p>
          <a:p>
            <a:pPr marL="12573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ymbol"/>
              <a:buChar char="⚫"/>
            </a:pPr>
            <a:r>
              <a:rPr lang="en-US" sz="20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would happen if you didn’t have enough food?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Factors of Production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4830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ALL FOUR FACTORS MUST BE PRESENT TO PRODUCE ANY GOOD/SERVICE!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AutoNum type="arabicPeriod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Land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AutoNum type="arabicPeriod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Labor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AutoNum type="arabicPeriod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Capital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AutoNum type="arabicPeriod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Entrepreneurship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39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Land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57200"/>
            <a:ext cx="8229600" cy="45307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Adds natural resources necessary for production these are renewable and nonrenewable resources 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Renewable Resources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: trees, oxygen, water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Non-Renewable Resources</a:t>
            </a:r>
            <a:r>
              <a:rPr lang="en-US" sz="28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: gold, oil, coal, gas</a:t>
            </a:r>
          </a:p>
        </p:txBody>
      </p:sp>
      <p:pic>
        <p:nvPicPr>
          <p:cNvPr id="301" name="Shape 30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95800" y="3455987"/>
            <a:ext cx="4495800" cy="3402011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0" y="4572000"/>
            <a:ext cx="3886200" cy="119062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ANSWER:  What is the difference between a renewable and nonrenewable resource?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0" i="0" u="none" strike="noStrike" cap="none" baseline="0">
              <a:solidFill>
                <a:srgbClr val="57231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533400" y="381000"/>
            <a:ext cx="8229600" cy="6019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Which explains the need to protect natural resources? 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AutoNum type="alphaLcPeriod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A. 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Global warming is a direct result of using renewable energy. 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AutoNum type="alphaLcPeriod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B. Focusing on renewable energy sources will help the environment.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AutoNum type="alphaLcPeriod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C. Nonrenewable energy sources can be sustained for thousands of years. 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AutoNum type="alphaLcPeriod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D. New oil production facilities will increase our ability to transport people.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Labor (workers)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0" y="533400"/>
            <a:ext cx="8686800" cy="45307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1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Labor </a:t>
            </a:r>
            <a:r>
              <a:rPr lang="en-US" sz="32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is the nation’s workforce or human resources.  Sometimes it is called human capital.</a:t>
            </a:r>
          </a:p>
          <a:p>
            <a:pPr marL="365125" marR="0" lvl="0" indent="-2889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It includes the physical and mental talents of the people who help produce goods and services. </a:t>
            </a:r>
          </a:p>
          <a:p>
            <a:pPr marL="365125" marR="0" lvl="0" indent="-2889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rgbClr val="F2F2F2"/>
                </a:solidFill>
                <a:latin typeface="Cabin"/>
                <a:ea typeface="Cabin"/>
                <a:cs typeface="Cabin"/>
                <a:sym typeface="Cabin"/>
              </a:rPr>
              <a:t>Factors such as population growth, education, training and war affect the                                    quantity and quality                                           of labor.</a:t>
            </a:r>
          </a:p>
        </p:txBody>
      </p:sp>
      <p:pic>
        <p:nvPicPr>
          <p:cNvPr id="316" name="Shape 31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00600" y="3790950"/>
            <a:ext cx="3886200" cy="291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334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39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Capital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0" y="609600"/>
            <a:ext cx="8686800" cy="45307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Capital,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or capital goods, includes the tools, machinery, and buildings used to make other products. </a:t>
            </a:r>
          </a:p>
          <a:p>
            <a:pPr marL="365125" marR="0" lvl="0" indent="-2889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Financial Capital is the money that goes into a new business</a:t>
            </a:r>
          </a:p>
          <a:p>
            <a:pPr marL="365125" marR="0" lvl="0" indent="-2889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Consumer goods satisfy wants directly; capital goods do so indirectly                                       by aiding production                                          of consumer goods.</a:t>
            </a:r>
          </a:p>
        </p:txBody>
      </p:sp>
      <p:pic>
        <p:nvPicPr>
          <p:cNvPr id="324" name="Shape 32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4333875"/>
            <a:ext cx="3809999" cy="252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68580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39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 is Economics?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295400" y="609600"/>
            <a:ext cx="7848599" cy="5943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Economics</a:t>
            </a:r>
            <a:r>
              <a:rPr lang="en-US" sz="36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is the study of how we make decisions in a world where resources are limited. 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lang="en-US" sz="36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It is sometimes called the science          of decision making.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3514725"/>
            <a:ext cx="4457700" cy="33432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>
            <a:off x="4800600" y="3505200"/>
            <a:ext cx="4114800" cy="283845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How do you choose what to buy when you only have a limited amount of money?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1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Question</a:t>
            </a:r>
          </a:p>
        </p:txBody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How are capital goods different from consumer goods?</a:t>
            </a:r>
          </a:p>
        </p:txBody>
      </p:sp>
      <p:pic>
        <p:nvPicPr>
          <p:cNvPr id="332" name="Shape 33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 rot="840000">
            <a:off x="3441700" y="2844799"/>
            <a:ext cx="3417887" cy="3281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1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Answer/Suggestions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45307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How are capital goods different from consumer goods?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1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Capital goods satisfy wants indirectly. They are the tools, machinery, and buildings used to produce consumer goods.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Entrepreneurs</a:t>
            </a:r>
          </a:p>
        </p:txBody>
      </p:sp>
      <p:sp>
        <p:nvSpPr>
          <p:cNvPr id="346" name="Shape 346"/>
          <p:cNvSpPr txBox="1">
            <a:spLocks noGrp="1"/>
          </p:cNvSpPr>
          <p:nvPr>
            <p:ph type="body" idx="1"/>
          </p:nvPr>
        </p:nvSpPr>
        <p:spPr>
          <a:xfrm>
            <a:off x="304800" y="533400"/>
            <a:ext cx="5486399" cy="5943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Entrepreneurs 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are individuals who start new businesses, introduce new products, create jobs and improve management techniques. 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They are innovative and willing to take risks. 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1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Brains of the economy</a:t>
            </a: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: Entrepreneurs drive the economy  because they use factors of production to produce new products &amp; create jobs.</a:t>
            </a:r>
          </a:p>
        </p:txBody>
      </p:sp>
      <p:pic>
        <p:nvPicPr>
          <p:cNvPr id="347" name="Shape 34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76925" y="-381000"/>
            <a:ext cx="3419474" cy="512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Shape 3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62750" y="4876800"/>
            <a:ext cx="2381249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Shape 349"/>
          <p:cNvPicPr preferRelativeResize="0">
            <a:picLocks noGrp="1"/>
          </p:cNvPicPr>
          <p:nvPr>
            <p:ph type="body" idx="3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105525" y="2971800"/>
            <a:ext cx="3038475" cy="2189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Candy Bar</a:t>
            </a:r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84582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→So what factors of production go into the making/selling of a candy bar ?</a:t>
            </a:r>
          </a:p>
          <a:p>
            <a:pPr marL="365125" marR="0" lvl="0" indent="-14668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graphicFrame>
        <p:nvGraphicFramePr>
          <p:cNvPr id="357" name="Shape 357"/>
          <p:cNvGraphicFramePr/>
          <p:nvPr/>
        </p:nvGraphicFramePr>
        <p:xfrm>
          <a:off x="228600" y="1676400"/>
          <a:ext cx="8686775" cy="4952975"/>
        </p:xfrm>
        <a:graphic>
          <a:graphicData uri="http://schemas.openxmlformats.org/drawingml/2006/table">
            <a:tbl>
              <a:tblPr>
                <a:noFill/>
                <a:tableStyleId>{C817160C-A4F4-49CB-B2AD-59E5CCEC9961}</a:tableStyleId>
              </a:tblPr>
              <a:tblGrid>
                <a:gridCol w="2970200"/>
                <a:gridCol w="5716575"/>
              </a:tblGrid>
              <a:tr h="123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Land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239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Labor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236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Capital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238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Entrepreneurship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ABCD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3400" marR="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Which is a result of using factors of production in an efficient and cost effective manner? 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AutoNum type="alphaLcPeriod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Investment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AutoNum type="alphaLcPeriod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labor 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AutoNum type="alphaLcPeriod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productivity </a:t>
            </a:r>
          </a:p>
          <a:p>
            <a:pPr marL="533400" marR="0" lvl="0" indent="-533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AutoNum type="alphaLcPeriod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scarcity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825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0" i="0" u="none" strike="noStrike" cap="none" baseline="0">
              <a:solidFill>
                <a:srgbClr val="57231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0"/>
            <a:ext cx="7619999" cy="5791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Create your own product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Complete the table about how you will combine all 4 factors of production.</a:t>
            </a:r>
          </a:p>
        </p:txBody>
      </p:sp>
      <p:graphicFrame>
        <p:nvGraphicFramePr>
          <p:cNvPr id="370" name="Shape 370"/>
          <p:cNvGraphicFramePr/>
          <p:nvPr/>
        </p:nvGraphicFramePr>
        <p:xfrm>
          <a:off x="304800" y="1905000"/>
          <a:ext cx="8839200" cy="4648175"/>
        </p:xfrm>
        <a:graphic>
          <a:graphicData uri="http://schemas.openxmlformats.org/drawingml/2006/table">
            <a:tbl>
              <a:tblPr>
                <a:noFill/>
                <a:tableStyleId>{F5AC4B41-8224-4D20-B571-1582DFEA0631}</a:tableStyleId>
              </a:tblPr>
              <a:tblGrid>
                <a:gridCol w="2895600"/>
                <a:gridCol w="5943600"/>
              </a:tblGrid>
              <a:tr h="116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Land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163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Labor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160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Capital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800" b="0" i="0" u="none" strike="noStrike" cap="none" baseline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Entrepreneurship</a:t>
                      </a:r>
                    </a:p>
                  </a:txBody>
                  <a:tcPr marL="0" marR="0" marT="0" marB="0">
                    <a:lnL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None/>
                      </a:pPr>
                      <a:endParaRPr sz="1800" u="none" strike="noStrike" cap="none" baseline="0">
                        <a:solidFill>
                          <a:schemeClr val="dk1"/>
                        </a:solidFill>
                        <a:latin typeface="Cabin"/>
                        <a:ea typeface="Cabin"/>
                        <a:cs typeface="Cabin"/>
                        <a:sym typeface="Cabin"/>
                      </a:endParaRPr>
                    </a:p>
                  </a:txBody>
                  <a:tcPr marL="0" marR="0" marT="0" marB="0">
                    <a:lnL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300" b="0" i="0" u="none" strike="noStrike" cap="none" baseline="0">
              <a:solidFill>
                <a:srgbClr val="572314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For the following pictures tell me whether which factor of production they represent.</a:t>
            </a:r>
          </a:p>
          <a:p>
            <a:pPr marL="365125" marR="0" lvl="0" indent="-12636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A: land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B: labor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C: capital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D: entrepreneurship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Shape 3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1600" y="1828800"/>
            <a:ext cx="6286499" cy="4338636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Shape 383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1.  Capital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title"/>
          </p:nvPr>
        </p:nvSpPr>
        <p:spPr>
          <a:xfrm>
            <a:off x="762000" y="685800"/>
            <a:ext cx="7619999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2.  Land/Resource</a:t>
            </a:r>
            <a:br>
              <a:rPr lang="en-US" sz="36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36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→Is the renewable or non-renewable?</a:t>
            </a:r>
          </a:p>
        </p:txBody>
      </p:sp>
      <p:pic>
        <p:nvPicPr>
          <p:cNvPr id="390" name="Shape 39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60725" y="2586036"/>
            <a:ext cx="3700462" cy="326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Shape 3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8550" y="838200"/>
            <a:ext cx="40513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Shape 397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3.  Capital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ctrTitle"/>
          </p:nvPr>
        </p:nvSpPr>
        <p:spPr>
          <a:xfrm>
            <a:off x="1524000" y="0"/>
            <a:ext cx="6629400" cy="144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Scarcity</a:t>
            </a:r>
            <a:r>
              <a:rPr lang="en-US" sz="43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subTitle" idx="1"/>
          </p:nvPr>
        </p:nvSpPr>
        <p:spPr>
          <a:xfrm>
            <a:off x="838200" y="1828800"/>
            <a:ext cx="7772400" cy="1904999"/>
          </a:xfrm>
          <a:prstGeom prst="rect">
            <a:avLst/>
          </a:prstGeom>
          <a:noFill/>
          <a:ln>
            <a:noFill/>
          </a:ln>
        </p:spPr>
        <p:txBody>
          <a:bodyPr lIns="91425" tIns="0" rIns="91425" bIns="45700" anchor="t" anchorCtr="0">
            <a:noAutofit/>
          </a:bodyPr>
          <a:lstStyle/>
          <a:p>
            <a:pPr marL="26987" marR="0" lvl="0" indent="-1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 sz="2600" b="1" i="0" u="none" strike="noStrike" cap="none" baseline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From this child’s drawing,  predict what scarcity might mean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33600" y="2841625"/>
            <a:ext cx="5181600" cy="37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Shape 4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828800"/>
            <a:ext cx="6019799" cy="4233861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Shape 404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4.  Labor</a:t>
            </a:r>
          </a:p>
        </p:txBody>
      </p:sp>
      <p:cxnSp>
        <p:nvCxnSpPr>
          <p:cNvPr id="405" name="Shape 405"/>
          <p:cNvCxnSpPr/>
          <p:nvPr/>
        </p:nvCxnSpPr>
        <p:spPr>
          <a:xfrm>
            <a:off x="838200" y="3200400"/>
            <a:ext cx="1219199" cy="381000"/>
          </a:xfrm>
          <a:prstGeom prst="straightConnector1">
            <a:avLst/>
          </a:prstGeom>
          <a:noFill/>
          <a:ln w="38100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406" name="Shape 406"/>
          <p:cNvCxnSpPr/>
          <p:nvPr/>
        </p:nvCxnSpPr>
        <p:spPr>
          <a:xfrm flipH="1">
            <a:off x="7391399" y="2286000"/>
            <a:ext cx="762000" cy="838199"/>
          </a:xfrm>
          <a:prstGeom prst="straightConnector1">
            <a:avLst/>
          </a:prstGeom>
          <a:noFill/>
          <a:ln w="38100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5.  Capital</a:t>
            </a:r>
          </a:p>
        </p:txBody>
      </p:sp>
      <p:pic>
        <p:nvPicPr>
          <p:cNvPr id="413" name="Shape 4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62261" y="1719261"/>
            <a:ext cx="3419474" cy="341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6.  </a:t>
            </a:r>
          </a:p>
        </p:txBody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12636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421" name="Shape 4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2743200"/>
            <a:ext cx="5714999" cy="3809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2" name="Shape 422"/>
          <p:cNvCxnSpPr/>
          <p:nvPr/>
        </p:nvCxnSpPr>
        <p:spPr>
          <a:xfrm>
            <a:off x="1219200" y="1905000"/>
            <a:ext cx="1447800" cy="2362200"/>
          </a:xfrm>
          <a:prstGeom prst="straightConnector1">
            <a:avLst/>
          </a:prstGeom>
          <a:noFill/>
          <a:ln w="76200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cxnSp>
        <p:nvCxnSpPr>
          <p:cNvPr id="423" name="Shape 423"/>
          <p:cNvCxnSpPr/>
          <p:nvPr/>
        </p:nvCxnSpPr>
        <p:spPr>
          <a:xfrm flipH="1">
            <a:off x="3581400" y="2057400"/>
            <a:ext cx="3124199" cy="3733800"/>
          </a:xfrm>
          <a:prstGeom prst="straightConnector1">
            <a:avLst/>
          </a:prstGeom>
          <a:noFill/>
          <a:ln w="76200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424" name="Shape 424"/>
          <p:cNvSpPr txBox="1"/>
          <p:nvPr/>
        </p:nvSpPr>
        <p:spPr>
          <a:xfrm>
            <a:off x="762000" y="1371600"/>
            <a:ext cx="26669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A)</a:t>
            </a:r>
          </a:p>
        </p:txBody>
      </p:sp>
      <p:sp>
        <p:nvSpPr>
          <p:cNvPr id="425" name="Shape 425"/>
          <p:cNvSpPr txBox="1"/>
          <p:nvPr/>
        </p:nvSpPr>
        <p:spPr>
          <a:xfrm>
            <a:off x="6096000" y="1600200"/>
            <a:ext cx="2666999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B)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7.  Entrepreneurship</a:t>
            </a:r>
          </a:p>
        </p:txBody>
      </p:sp>
      <p:pic>
        <p:nvPicPr>
          <p:cNvPr id="431" name="Shape 4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981200"/>
            <a:ext cx="3743324" cy="4648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Shape 4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62600" y="2057400"/>
            <a:ext cx="283845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8.  Land/Resource</a:t>
            </a:r>
          </a:p>
        </p:txBody>
      </p:sp>
      <p:pic>
        <p:nvPicPr>
          <p:cNvPr id="439" name="Shape 43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54186" y="1600200"/>
            <a:ext cx="5635625" cy="4525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10.  Labor</a:t>
            </a:r>
          </a:p>
        </p:txBody>
      </p:sp>
      <p:pic>
        <p:nvPicPr>
          <p:cNvPr id="446" name="Shape 44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24025" y="2528886"/>
            <a:ext cx="6600824" cy="3394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7" name="Shape 447"/>
          <p:cNvCxnSpPr/>
          <p:nvPr/>
        </p:nvCxnSpPr>
        <p:spPr>
          <a:xfrm rot="10800000">
            <a:off x="4648199" y="3810000"/>
            <a:ext cx="3657600" cy="304799"/>
          </a:xfrm>
          <a:prstGeom prst="straightConnector1">
            <a:avLst/>
          </a:prstGeom>
          <a:noFill/>
          <a:ln w="63500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Shape 453"/>
          <p:cNvSpPr txBox="1">
            <a:spLocks noGrp="1"/>
          </p:cNvSpPr>
          <p:nvPr>
            <p:ph type="title"/>
          </p:nvPr>
        </p:nvSpPr>
        <p:spPr>
          <a:xfrm>
            <a:off x="-381000" y="228600"/>
            <a:ext cx="5029199" cy="327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Land/Resource:  renewable or nonrenewable??</a:t>
            </a:r>
          </a:p>
        </p:txBody>
      </p:sp>
      <p:pic>
        <p:nvPicPr>
          <p:cNvPr id="454" name="Shape 45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1143000"/>
            <a:ext cx="4786311" cy="5714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5" name="Shape 455"/>
          <p:cNvCxnSpPr/>
          <p:nvPr/>
        </p:nvCxnSpPr>
        <p:spPr>
          <a:xfrm>
            <a:off x="2286000" y="4648200"/>
            <a:ext cx="2590800" cy="228600"/>
          </a:xfrm>
          <a:prstGeom prst="straightConnector1">
            <a:avLst/>
          </a:prstGeom>
          <a:noFill/>
          <a:ln w="63500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12. Entrepreneurship</a:t>
            </a:r>
          </a:p>
        </p:txBody>
      </p:sp>
      <p:pic>
        <p:nvPicPr>
          <p:cNvPr id="462" name="Shape 46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32187" y="2528886"/>
            <a:ext cx="3887786" cy="359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 txBox="1">
            <a:spLocks noGrp="1"/>
          </p:cNvSpPr>
          <p:nvPr>
            <p:ph type="title"/>
          </p:nvPr>
        </p:nvSpPr>
        <p:spPr>
          <a:xfrm>
            <a:off x="914400" y="533400"/>
            <a:ext cx="68580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36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12. Land/Non-Renewable or renewable?</a:t>
            </a:r>
          </a:p>
        </p:txBody>
      </p:sp>
      <p:pic>
        <p:nvPicPr>
          <p:cNvPr id="469" name="Shape 4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5011" y="1747836"/>
            <a:ext cx="5133975" cy="33623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0" name="Shape 470"/>
          <p:cNvCxnSpPr/>
          <p:nvPr/>
        </p:nvCxnSpPr>
        <p:spPr>
          <a:xfrm rot="10800000" flipH="1">
            <a:off x="533400" y="3352799"/>
            <a:ext cx="2057400" cy="2286000"/>
          </a:xfrm>
          <a:prstGeom prst="straightConnector1">
            <a:avLst/>
          </a:prstGeom>
          <a:noFill/>
          <a:ln w="63500" cap="flat">
            <a:solidFill>
              <a:schemeClr val="dk1"/>
            </a:solidFill>
            <a:prstDash val="solid"/>
            <a:miter/>
            <a:headEnd type="none" w="med" len="med"/>
            <a:tailEnd type="triangle" w="lg" len="lg"/>
          </a:ln>
        </p:spPr>
      </p:cxnSp>
    </p:spTree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Shape 476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13.  Capital</a:t>
            </a:r>
          </a:p>
        </p:txBody>
      </p:sp>
      <p:pic>
        <p:nvPicPr>
          <p:cNvPr id="477" name="Shape 4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1600200"/>
            <a:ext cx="6375399" cy="4783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1143000" y="228600"/>
            <a:ext cx="68580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36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What is the Fundamental Economic Problem?</a:t>
            </a:r>
          </a:p>
        </p:txBody>
      </p:sp>
      <p:pic>
        <p:nvPicPr>
          <p:cNvPr id="148" name="Shape 14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34000" y="1447800"/>
            <a:ext cx="4638674" cy="2879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>
            <a:spLocks noGrp="1"/>
          </p:cNvSpPr>
          <p:nvPr>
            <p:ph type="body" idx="2"/>
          </p:nvPr>
        </p:nvSpPr>
        <p:spPr>
          <a:xfrm>
            <a:off x="-304800" y="990600"/>
            <a:ext cx="5410200" cy="5333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fundamental economic problem is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SCARCITY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—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we have unlimited wants and limited resources!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Because of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scarcity</a:t>
            </a:r>
            <a:r>
              <a:rPr lang="en-US" sz="32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we must make choices among alternatives.</a:t>
            </a:r>
          </a:p>
        </p:txBody>
      </p:sp>
      <p:sp>
        <p:nvSpPr>
          <p:cNvPr id="150" name="Shape 150"/>
          <p:cNvSpPr/>
          <p:nvPr/>
        </p:nvSpPr>
        <p:spPr>
          <a:xfrm>
            <a:off x="5562600" y="3886200"/>
            <a:ext cx="3581399" cy="25844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9525" cap="flat">
                  <a:solidFill>
                    <a:srgbClr val="CC99FF"/>
                  </a:solidFill>
                  <a:prstDash val="solid"/>
                  <a:miter/>
                  <a:headEnd type="none" w="med" len="med"/>
                  <a:tailEnd type="none" w="med" len="med"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0"/>
                </a:gradFill>
                <a:latin typeface="Arial"/>
              </a:rPr>
              <a:t>Choose to Camp Out for an XBox 360, or Do Something Else 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0F09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F70F09"/>
                </a:solidFill>
                <a:latin typeface="Cabin"/>
                <a:ea typeface="Cabin"/>
                <a:cs typeface="Cabin"/>
                <a:sym typeface="Cabin"/>
              </a:rPr>
              <a:t>What is the Impact of Scarcity?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7772400" cy="28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1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Why are diamonds expensive and water so cheap?</a:t>
            </a:r>
          </a:p>
          <a:p>
            <a:pPr marL="365125" marR="0" lvl="0" indent="-2889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</a:pPr>
            <a:endParaRPr sz="3200" b="0" i="1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Scarce resource=high price</a:t>
            </a:r>
          </a:p>
          <a:p>
            <a:pPr marL="365125" marR="0" lvl="0" indent="-2889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Abundant (not scarce) resource=low price</a:t>
            </a:r>
          </a:p>
        </p:txBody>
      </p:sp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3429000"/>
            <a:ext cx="2636836" cy="3019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1435100" y="274637"/>
            <a:ext cx="749934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Producers and Consumers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1435100" y="1447800"/>
            <a:ext cx="7499349" cy="480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sng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Producers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: make goods and services 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Motivated by profit ($$$)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sng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Consumers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: purchase and use goods/services to satisfy their wants and needs</a:t>
            </a:r>
          </a:p>
          <a:p>
            <a:pPr marL="639762" marR="0" lvl="1" indent="-24606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sz="28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Make decisions based on what needs and wants they want to satisfy with their limited “scarce” resources.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1447800" y="0"/>
            <a:ext cx="7497761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2314"/>
              </a:buClr>
              <a:buSzPct val="25000"/>
              <a:buFont typeface="Cabin"/>
              <a:buNone/>
            </a:pPr>
            <a:r>
              <a:rPr lang="en-US" sz="4300" b="0" i="0" u="none" strike="noStrike" cap="none" baseline="0">
                <a:solidFill>
                  <a:srgbClr val="572314"/>
                </a:solidFill>
                <a:latin typeface="Cabin"/>
                <a:ea typeface="Cabin"/>
                <a:cs typeface="Cabin"/>
                <a:sym typeface="Cabin"/>
              </a:rPr>
              <a:t>Goods &amp; Services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1524000" y="914400"/>
            <a:ext cx="6934199" cy="5943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0" i="0" u="sng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Producers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make goods and services to be </a:t>
            </a:r>
            <a:r>
              <a:rPr lang="en-US" sz="3200" b="0" i="0" u="sng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consumed 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by the public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Goods: tangible products such as cars, CDs and clothes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Services: intangible things like telephone service, Internet or medical/legal services.</a:t>
            </a: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70F09"/>
              </a:buClr>
              <a:buSzPct val="25000"/>
              <a:buFont typeface="Cabin"/>
              <a:buNone/>
            </a:pPr>
            <a:r>
              <a:rPr lang="en-US" sz="3200" b="0" i="0" u="none" strike="noStrike" cap="none" baseline="0">
                <a:solidFill>
                  <a:srgbClr val="F70F09"/>
                </a:solidFill>
                <a:latin typeface="Cabin"/>
                <a:ea typeface="Cabin"/>
                <a:cs typeface="Cabin"/>
                <a:sym typeface="Cabin"/>
              </a:rPr>
              <a:t>Answer:</a:t>
            </a:r>
            <a:r>
              <a:rPr lang="en-US" sz="32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 When you watch TV there is a good and a service involved, what are they?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1447800" y="0"/>
            <a:ext cx="68580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39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Needs vs. Wants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0" y="1066800"/>
            <a:ext cx="4953000" cy="579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65125" marR="0" lvl="0" indent="-28892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Needs</a:t>
            </a:r>
            <a:r>
              <a:rPr lang="en-US" sz="30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are things we need for survival, such as food, clothing, and shelter.</a:t>
            </a:r>
          </a:p>
          <a:p>
            <a:pPr marL="365125" marR="0" lvl="0" indent="-1365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3000" b="1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000" b="0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Wants</a:t>
            </a:r>
            <a:r>
              <a:rPr lang="en-US" sz="30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are things we                                           would </a:t>
            </a:r>
            <a:r>
              <a:rPr lang="en-US" sz="3000" b="1" i="1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like</a:t>
            </a:r>
            <a:r>
              <a:rPr lang="en-US" sz="30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to have.</a:t>
            </a:r>
          </a:p>
          <a:p>
            <a:pPr marL="365125" marR="0" lvl="0" indent="-1365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</a:pPr>
            <a:endParaRPr sz="3000" b="1" i="0" u="none" strike="noStrike" cap="none" baseline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365125" marR="0" lvl="0" indent="-2889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●"/>
            </a:pPr>
            <a:r>
              <a:rPr lang="en-US" sz="3000" b="1" i="0" u="none" strike="noStrike" cap="none" baseline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Both needs and wants must be prioritized.  What do you need the most? what do you want the most?</a:t>
            </a:r>
          </a:p>
        </p:txBody>
      </p:sp>
      <p:pic>
        <p:nvPicPr>
          <p:cNvPr id="180" name="Shape 18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2609850"/>
            <a:ext cx="4038599" cy="4248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7400" y="228600"/>
            <a:ext cx="2889249" cy="216852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/>
          <p:nvPr/>
        </p:nvSpPr>
        <p:spPr>
          <a:xfrm>
            <a:off x="7419975" y="3467100"/>
            <a:ext cx="504825" cy="5715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l"/>
            <a:r>
              <a:rPr b="0" i="0">
                <a:ln w="19050" cap="flat">
                  <a:solidFill>
                    <a:srgbClr val="99CCFF"/>
                  </a:solidFill>
                  <a:prstDash val="solid"/>
                  <a:miter/>
                  <a:headEnd type="none" w="med" len="med"/>
                  <a:tailEnd type="none" w="med" len="med"/>
                </a:ln>
                <a:solidFill>
                  <a:srgbClr val="0066CC"/>
                </a:solidFill>
                <a:latin typeface="Arial"/>
              </a:rPr>
              <a:t>vs. 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Solstice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1710</Words>
  <Application>Microsoft Office PowerPoint</Application>
  <PresentationFormat>On-screen Show (4:3)</PresentationFormat>
  <Paragraphs>250</Paragraphs>
  <Slides>49</Slides>
  <Notes>49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Solstice</vt:lpstr>
      <vt:lpstr>1_Solstice</vt:lpstr>
      <vt:lpstr>7_Solstice</vt:lpstr>
      <vt:lpstr>8_Solstice</vt:lpstr>
      <vt:lpstr>DO NOW: WEEK 14</vt:lpstr>
      <vt:lpstr>Goal 7 INTRO TO ECONOMICS</vt:lpstr>
      <vt:lpstr>What is Economics?</vt:lpstr>
      <vt:lpstr>Scarcity </vt:lpstr>
      <vt:lpstr>What is the Fundamental Economic Problem?</vt:lpstr>
      <vt:lpstr>What is the Impact of Scarcity?</vt:lpstr>
      <vt:lpstr>Producers and Consumers</vt:lpstr>
      <vt:lpstr>Goods &amp; Services</vt:lpstr>
      <vt:lpstr>Needs vs. Wants</vt:lpstr>
      <vt:lpstr>Immediate vs. Delayed Gratification</vt:lpstr>
      <vt:lpstr>Slide 11</vt:lpstr>
      <vt:lpstr>**5-step decision making model** </vt:lpstr>
      <vt:lpstr> **5-step decision making model** Imagine you have $100 complete the model</vt:lpstr>
      <vt:lpstr>Step 2: Complete the model for the Board of Education</vt:lpstr>
      <vt:lpstr>ABCD REVIEW</vt:lpstr>
      <vt:lpstr>ABCD REVIEW</vt:lpstr>
      <vt:lpstr>ABCD REVIEW</vt:lpstr>
      <vt:lpstr>ABCD REVIEW</vt:lpstr>
      <vt:lpstr>Slide 19</vt:lpstr>
      <vt:lpstr>Factors of Production Goal 7</vt:lpstr>
      <vt:lpstr>NOTES 78</vt:lpstr>
      <vt:lpstr>Slide 22</vt:lpstr>
      <vt:lpstr>Productivity and Efficiency</vt:lpstr>
      <vt:lpstr>Slide 24</vt:lpstr>
      <vt:lpstr>Factors of Production</vt:lpstr>
      <vt:lpstr>Land</vt:lpstr>
      <vt:lpstr>Slide 27</vt:lpstr>
      <vt:lpstr>Labor (workers)</vt:lpstr>
      <vt:lpstr>Capital</vt:lpstr>
      <vt:lpstr>Question</vt:lpstr>
      <vt:lpstr>Answer/Suggestions</vt:lpstr>
      <vt:lpstr>Entrepreneurs</vt:lpstr>
      <vt:lpstr>Candy Bar</vt:lpstr>
      <vt:lpstr>ABCD</vt:lpstr>
      <vt:lpstr>Slide 35</vt:lpstr>
      <vt:lpstr>Slide 36</vt:lpstr>
      <vt:lpstr>1.  Capital</vt:lpstr>
      <vt:lpstr>2.  Land/Resource →Is the renewable or non-renewable?</vt:lpstr>
      <vt:lpstr>3.  Capital</vt:lpstr>
      <vt:lpstr>4.  Labor</vt:lpstr>
      <vt:lpstr>5.  Capital</vt:lpstr>
      <vt:lpstr>6.  </vt:lpstr>
      <vt:lpstr>7.  Entrepreneurship</vt:lpstr>
      <vt:lpstr>8.  Land/Resource</vt:lpstr>
      <vt:lpstr>10.  Labor</vt:lpstr>
      <vt:lpstr>Land/Resource:  renewable or nonrenewable??</vt:lpstr>
      <vt:lpstr>12. Entrepreneurship</vt:lpstr>
      <vt:lpstr>12. Land/Non-Renewable or renewable?</vt:lpstr>
      <vt:lpstr>13.  Capital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WEEK 14</dc:title>
  <dc:creator>Edwards, Kara L.</dc:creator>
  <cp:lastModifiedBy>karal.edwards</cp:lastModifiedBy>
  <cp:revision>1</cp:revision>
  <dcterms:modified xsi:type="dcterms:W3CDTF">2015-04-22T13:14:28Z</dcterms:modified>
</cp:coreProperties>
</file>