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1</a:t>
            </a:fld>
            <a:endParaRPr lang="en-US" sz="1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10</a:t>
            </a:fld>
            <a:endParaRPr lang="en-US" sz="1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11</a:t>
            </a:fld>
            <a:endParaRPr lang="en-US" sz="1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Shape 3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2" name="Shape 3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8" name="Shape 3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14</a:t>
            </a:fld>
            <a:endParaRPr lang="en-US" sz="1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Shape 3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50" name="Shape 35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6" name="Shape 3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2" name="Shape 3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8" name="Shape 3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4" name="Shape 3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2</a:t>
            </a:fld>
            <a:endParaRPr lang="en-US" sz="1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3</a:t>
            </a:fld>
            <a:endParaRPr lang="en-US" sz="1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4</a:t>
            </a:fld>
            <a:endParaRPr lang="en-US" sz="1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5</a:t>
            </a:fld>
            <a:endParaRPr lang="en-US" sz="1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6</a:t>
            </a:fld>
            <a:endParaRPr lang="en-US" sz="1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7</a:t>
            </a:fld>
            <a:endParaRPr lang="en-US" sz="1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8</a:t>
            </a:fld>
            <a:endParaRPr lang="en-US" sz="1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9</a:t>
            </a:fld>
            <a:endParaRPr lang="en-US" sz="1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685800" y="914400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Supply &amp; Demand</a:t>
            </a:r>
            <a:br>
              <a:rPr lang="en-US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4400" b="0" i="0" u="none" strike="noStrike" cap="none" baseline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295400" y="30480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Putting it all together!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title"/>
          </p:nvPr>
        </p:nvSpPr>
        <p:spPr>
          <a:xfrm>
            <a:off x="381000" y="838200"/>
            <a:ext cx="41148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sng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Clothing</a:t>
            </a:r>
          </a:p>
        </p:txBody>
      </p:sp>
      <p:cxnSp>
        <p:nvCxnSpPr>
          <p:cNvPr id="262" name="Shape 262"/>
          <p:cNvCxnSpPr/>
          <p:nvPr/>
        </p:nvCxnSpPr>
        <p:spPr>
          <a:xfrm>
            <a:off x="1447800" y="2438400"/>
            <a:ext cx="0" cy="3352799"/>
          </a:xfrm>
          <a:prstGeom prst="straightConnector1">
            <a:avLst/>
          </a:prstGeom>
          <a:noFill/>
          <a:ln w="57150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63" name="Shape 263"/>
          <p:cNvCxnSpPr/>
          <p:nvPr/>
        </p:nvCxnSpPr>
        <p:spPr>
          <a:xfrm rot="10800000">
            <a:off x="1447800" y="5791200"/>
            <a:ext cx="3581399" cy="0"/>
          </a:xfrm>
          <a:prstGeom prst="straightConnector1">
            <a:avLst/>
          </a:prstGeom>
          <a:noFill/>
          <a:ln w="57150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64" name="Shape 264"/>
          <p:cNvSpPr txBox="1"/>
          <p:nvPr/>
        </p:nvSpPr>
        <p:spPr>
          <a:xfrm>
            <a:off x="990600" y="2209800"/>
            <a:ext cx="381000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</p:txBody>
      </p:sp>
      <p:sp>
        <p:nvSpPr>
          <p:cNvPr id="265" name="Shape 265"/>
          <p:cNvSpPr txBox="1"/>
          <p:nvPr/>
        </p:nvSpPr>
        <p:spPr>
          <a:xfrm>
            <a:off x="5105400" y="5791200"/>
            <a:ext cx="381000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</a:p>
        </p:txBody>
      </p:sp>
      <p:cxnSp>
        <p:nvCxnSpPr>
          <p:cNvPr id="266" name="Shape 266"/>
          <p:cNvCxnSpPr/>
          <p:nvPr/>
        </p:nvCxnSpPr>
        <p:spPr>
          <a:xfrm>
            <a:off x="1752600" y="2514600"/>
            <a:ext cx="3124199" cy="3124199"/>
          </a:xfrm>
          <a:prstGeom prst="straightConnector1">
            <a:avLst/>
          </a:prstGeom>
          <a:noFill/>
          <a:ln w="38100" cap="flat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67" name="Shape 267"/>
          <p:cNvSpPr txBox="1"/>
          <p:nvPr/>
        </p:nvSpPr>
        <p:spPr>
          <a:xfrm>
            <a:off x="4953000" y="53340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n-US" sz="1000" b="1" i="0" u="none" strike="noStrike" cap="none" baseline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cxnSp>
        <p:nvCxnSpPr>
          <p:cNvPr id="268" name="Shape 268"/>
          <p:cNvCxnSpPr/>
          <p:nvPr/>
        </p:nvCxnSpPr>
        <p:spPr>
          <a:xfrm rot="10800000" flipH="1">
            <a:off x="1828800" y="2362200"/>
            <a:ext cx="2362200" cy="3200399"/>
          </a:xfrm>
          <a:prstGeom prst="straightConnector1">
            <a:avLst/>
          </a:prstGeom>
          <a:noFill/>
          <a:ln w="38100" cap="flat">
            <a:solidFill>
              <a:srgbClr val="33CC33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69" name="Shape 269"/>
          <p:cNvSpPr txBox="1"/>
          <p:nvPr/>
        </p:nvSpPr>
        <p:spPr>
          <a:xfrm>
            <a:off x="4267200" y="19812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CC33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en-US" sz="1000" b="1" i="0" u="none" strike="noStrike" cap="none" baseline="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270" name="Shape 270"/>
          <p:cNvSpPr/>
          <p:nvPr/>
        </p:nvSpPr>
        <p:spPr>
          <a:xfrm>
            <a:off x="2971800" y="3733800"/>
            <a:ext cx="228600" cy="228600"/>
          </a:xfrm>
          <a:prstGeom prst="ellipse">
            <a:avLst/>
          </a:prstGeom>
          <a:solidFill>
            <a:schemeClr val="dk2"/>
          </a:solidFill>
          <a:ln w="952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Shape 271"/>
          <p:cNvSpPr txBox="1"/>
          <p:nvPr/>
        </p:nvSpPr>
        <p:spPr>
          <a:xfrm>
            <a:off x="2895600" y="33528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en-US" sz="1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272" name="Shape 272"/>
          <p:cNvSpPr txBox="1"/>
          <p:nvPr/>
        </p:nvSpPr>
        <p:spPr>
          <a:xfrm>
            <a:off x="5334000" y="1524000"/>
            <a:ext cx="3581399" cy="4152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____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1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QUANTITY____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1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BECAUSE OF A CHANGE IN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SUPPLY</a:t>
            </a:r>
          </a:p>
        </p:txBody>
      </p:sp>
      <p:cxnSp>
        <p:nvCxnSpPr>
          <p:cNvPr id="273" name="Shape 273"/>
          <p:cNvCxnSpPr/>
          <p:nvPr/>
        </p:nvCxnSpPr>
        <p:spPr>
          <a:xfrm>
            <a:off x="3962400" y="2819400"/>
            <a:ext cx="838199" cy="0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cxnSp>
        <p:nvCxnSpPr>
          <p:cNvPr id="274" name="Shape 274"/>
          <p:cNvCxnSpPr/>
          <p:nvPr/>
        </p:nvCxnSpPr>
        <p:spPr>
          <a:xfrm>
            <a:off x="2438400" y="4953000"/>
            <a:ext cx="990599" cy="0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sp>
        <p:nvSpPr>
          <p:cNvPr id="275" name="Shape 275"/>
          <p:cNvSpPr txBox="1"/>
          <p:nvPr/>
        </p:nvSpPr>
        <p:spPr>
          <a:xfrm>
            <a:off x="914400" y="35814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1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276" name="Shape 276"/>
          <p:cNvSpPr txBox="1"/>
          <p:nvPr/>
        </p:nvSpPr>
        <p:spPr>
          <a:xfrm>
            <a:off x="2895600" y="57912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r>
              <a:rPr lang="en-US" sz="1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cxnSp>
        <p:nvCxnSpPr>
          <p:cNvPr id="277" name="Shape 277"/>
          <p:cNvCxnSpPr/>
          <p:nvPr/>
        </p:nvCxnSpPr>
        <p:spPr>
          <a:xfrm>
            <a:off x="1371600" y="3810000"/>
            <a:ext cx="16001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78" name="Shape 278"/>
          <p:cNvCxnSpPr/>
          <p:nvPr/>
        </p:nvCxnSpPr>
        <p:spPr>
          <a:xfrm rot="10800000">
            <a:off x="3124200" y="3962399"/>
            <a:ext cx="0" cy="18288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79" name="Shape 279"/>
          <p:cNvCxnSpPr/>
          <p:nvPr/>
        </p:nvCxnSpPr>
        <p:spPr>
          <a:xfrm rot="10800000" flipH="1">
            <a:off x="3048000" y="2590799"/>
            <a:ext cx="2209799" cy="3048000"/>
          </a:xfrm>
          <a:prstGeom prst="straightConnector1">
            <a:avLst/>
          </a:prstGeom>
          <a:noFill/>
          <a:ln w="38100" cap="flat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80" name="Shape 280"/>
          <p:cNvSpPr txBox="1"/>
          <p:nvPr/>
        </p:nvSpPr>
        <p:spPr>
          <a:xfrm>
            <a:off x="5029200" y="22860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en-US" sz="10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281" name="Shape 281"/>
          <p:cNvSpPr/>
          <p:nvPr/>
        </p:nvSpPr>
        <p:spPr>
          <a:xfrm>
            <a:off x="3657600" y="4495800"/>
            <a:ext cx="228600" cy="228600"/>
          </a:xfrm>
          <a:prstGeom prst="ellipse">
            <a:avLst/>
          </a:prstGeom>
          <a:solidFill>
            <a:schemeClr val="dk2"/>
          </a:solidFill>
          <a:ln w="952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Shape 282"/>
          <p:cNvSpPr txBox="1"/>
          <p:nvPr/>
        </p:nvSpPr>
        <p:spPr>
          <a:xfrm>
            <a:off x="3581400" y="41148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en-US" sz="1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283" name="Shape 283"/>
          <p:cNvSpPr txBox="1"/>
          <p:nvPr/>
        </p:nvSpPr>
        <p:spPr>
          <a:xfrm>
            <a:off x="990600" y="44196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1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284" name="Shape 284"/>
          <p:cNvSpPr txBox="1"/>
          <p:nvPr/>
        </p:nvSpPr>
        <p:spPr>
          <a:xfrm>
            <a:off x="3581400" y="57912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r>
              <a:rPr lang="en-US" sz="1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cxnSp>
        <p:nvCxnSpPr>
          <p:cNvPr id="285" name="Shape 285"/>
          <p:cNvCxnSpPr/>
          <p:nvPr/>
        </p:nvCxnSpPr>
        <p:spPr>
          <a:xfrm>
            <a:off x="1371600" y="4648200"/>
            <a:ext cx="23622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86" name="Shape 286"/>
          <p:cNvCxnSpPr/>
          <p:nvPr/>
        </p:nvCxnSpPr>
        <p:spPr>
          <a:xfrm rot="10800000">
            <a:off x="3810000" y="4648200"/>
            <a:ext cx="0" cy="12191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87" name="Shape 287"/>
          <p:cNvCxnSpPr/>
          <p:nvPr/>
        </p:nvCxnSpPr>
        <p:spPr>
          <a:xfrm>
            <a:off x="838200" y="3886200"/>
            <a:ext cx="0" cy="685799"/>
          </a:xfrm>
          <a:prstGeom prst="straightConnector1">
            <a:avLst/>
          </a:prstGeom>
          <a:noFill/>
          <a:ln w="76200" cap="flat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cxnSp>
        <p:nvCxnSpPr>
          <p:cNvPr id="288" name="Shape 288"/>
          <p:cNvCxnSpPr/>
          <p:nvPr/>
        </p:nvCxnSpPr>
        <p:spPr>
          <a:xfrm>
            <a:off x="7010400" y="990600"/>
            <a:ext cx="0" cy="762000"/>
          </a:xfrm>
          <a:prstGeom prst="straightConnector1">
            <a:avLst/>
          </a:prstGeom>
          <a:noFill/>
          <a:ln w="76200" cap="flat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289" name="Shape 289"/>
          <p:cNvCxnSpPr/>
          <p:nvPr/>
        </p:nvCxnSpPr>
        <p:spPr>
          <a:xfrm>
            <a:off x="3124200" y="6248400"/>
            <a:ext cx="762000" cy="0"/>
          </a:xfrm>
          <a:prstGeom prst="straightConnector1">
            <a:avLst/>
          </a:prstGeom>
          <a:noFill/>
          <a:ln w="76200" cap="flat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cxnSp>
        <p:nvCxnSpPr>
          <p:cNvPr id="290" name="Shape 290"/>
          <p:cNvCxnSpPr/>
          <p:nvPr/>
        </p:nvCxnSpPr>
        <p:spPr>
          <a:xfrm rot="10800000">
            <a:off x="7696200" y="2286000"/>
            <a:ext cx="0" cy="838199"/>
          </a:xfrm>
          <a:prstGeom prst="straightConnector1">
            <a:avLst/>
          </a:prstGeom>
          <a:noFill/>
          <a:ln w="76200" cap="flat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Price Ceiling</a:t>
            </a:r>
          </a:p>
        </p:txBody>
      </p:sp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282575" y="2154236"/>
            <a:ext cx="3795711" cy="3257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 artificial barrier that creates a maximum price for a good/service</a:t>
            </a:r>
          </a:p>
          <a:p>
            <a:pPr marL="342900" marR="0" lvl="0" indent="-165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Tries to keep prices low but creates </a:t>
            </a: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shortage</a:t>
            </a:r>
          </a:p>
        </p:txBody>
      </p:sp>
      <p:cxnSp>
        <p:nvCxnSpPr>
          <p:cNvPr id="298" name="Shape 298"/>
          <p:cNvCxnSpPr/>
          <p:nvPr/>
        </p:nvCxnSpPr>
        <p:spPr>
          <a:xfrm>
            <a:off x="4800600" y="2209800"/>
            <a:ext cx="0" cy="3352799"/>
          </a:xfrm>
          <a:prstGeom prst="straightConnector1">
            <a:avLst/>
          </a:prstGeom>
          <a:noFill/>
          <a:ln w="57150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99" name="Shape 299"/>
          <p:cNvCxnSpPr/>
          <p:nvPr/>
        </p:nvCxnSpPr>
        <p:spPr>
          <a:xfrm rot="10800000">
            <a:off x="4800600" y="5562600"/>
            <a:ext cx="3581399" cy="0"/>
          </a:xfrm>
          <a:prstGeom prst="straightConnector1">
            <a:avLst/>
          </a:prstGeom>
          <a:noFill/>
          <a:ln w="57150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00" name="Shape 300"/>
          <p:cNvSpPr txBox="1"/>
          <p:nvPr/>
        </p:nvSpPr>
        <p:spPr>
          <a:xfrm>
            <a:off x="4343400" y="1981200"/>
            <a:ext cx="381000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</p:txBody>
      </p:sp>
      <p:sp>
        <p:nvSpPr>
          <p:cNvPr id="301" name="Shape 301"/>
          <p:cNvSpPr txBox="1"/>
          <p:nvPr/>
        </p:nvSpPr>
        <p:spPr>
          <a:xfrm>
            <a:off x="8458200" y="5562600"/>
            <a:ext cx="381000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</a:p>
        </p:txBody>
      </p:sp>
      <p:cxnSp>
        <p:nvCxnSpPr>
          <p:cNvPr id="302" name="Shape 302"/>
          <p:cNvCxnSpPr/>
          <p:nvPr/>
        </p:nvCxnSpPr>
        <p:spPr>
          <a:xfrm>
            <a:off x="5105400" y="2286000"/>
            <a:ext cx="3124199" cy="3124199"/>
          </a:xfrm>
          <a:prstGeom prst="straightConnector1">
            <a:avLst/>
          </a:prstGeom>
          <a:noFill/>
          <a:ln w="38100" cap="flat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03" name="Shape 303"/>
          <p:cNvSpPr txBox="1"/>
          <p:nvPr/>
        </p:nvSpPr>
        <p:spPr>
          <a:xfrm>
            <a:off x="8305800" y="51054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n-US" sz="1000" b="1" i="0" u="none" strike="noStrike" cap="none" baseline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cxnSp>
        <p:nvCxnSpPr>
          <p:cNvPr id="304" name="Shape 304"/>
          <p:cNvCxnSpPr/>
          <p:nvPr/>
        </p:nvCxnSpPr>
        <p:spPr>
          <a:xfrm rot="10800000" flipH="1">
            <a:off x="5181600" y="2133600"/>
            <a:ext cx="2362200" cy="3200399"/>
          </a:xfrm>
          <a:prstGeom prst="straightConnector1">
            <a:avLst/>
          </a:prstGeom>
          <a:noFill/>
          <a:ln w="38100" cap="flat">
            <a:solidFill>
              <a:srgbClr val="33CC33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05" name="Shape 305"/>
          <p:cNvSpPr txBox="1"/>
          <p:nvPr/>
        </p:nvSpPr>
        <p:spPr>
          <a:xfrm>
            <a:off x="7620000" y="17526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CC33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en-US" sz="1000" b="1" i="0" u="none" strike="noStrike" cap="none" baseline="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306" name="Shape 306"/>
          <p:cNvSpPr/>
          <p:nvPr/>
        </p:nvSpPr>
        <p:spPr>
          <a:xfrm>
            <a:off x="6324600" y="3505200"/>
            <a:ext cx="228600" cy="228600"/>
          </a:xfrm>
          <a:prstGeom prst="ellipse">
            <a:avLst/>
          </a:prstGeom>
          <a:solidFill>
            <a:schemeClr val="dk2"/>
          </a:solidFill>
          <a:ln w="952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Shape 307"/>
          <p:cNvSpPr txBox="1"/>
          <p:nvPr/>
        </p:nvSpPr>
        <p:spPr>
          <a:xfrm>
            <a:off x="3962400" y="3505200"/>
            <a:ext cx="8381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MCP</a:t>
            </a:r>
          </a:p>
        </p:txBody>
      </p:sp>
      <p:cxnSp>
        <p:nvCxnSpPr>
          <p:cNvPr id="308" name="Shape 308"/>
          <p:cNvCxnSpPr/>
          <p:nvPr/>
        </p:nvCxnSpPr>
        <p:spPr>
          <a:xfrm>
            <a:off x="4648200" y="3657600"/>
            <a:ext cx="17526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09" name="Shape 309"/>
          <p:cNvSpPr txBox="1"/>
          <p:nvPr/>
        </p:nvSpPr>
        <p:spPr>
          <a:xfrm>
            <a:off x="6172200" y="31242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en-US" sz="1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cxnSp>
        <p:nvCxnSpPr>
          <p:cNvPr id="310" name="Shape 310"/>
          <p:cNvCxnSpPr/>
          <p:nvPr/>
        </p:nvCxnSpPr>
        <p:spPr>
          <a:xfrm>
            <a:off x="4114800" y="4267200"/>
            <a:ext cx="4648199" cy="0"/>
          </a:xfrm>
          <a:prstGeom prst="straightConnector1">
            <a:avLst/>
          </a:prstGeom>
          <a:noFill/>
          <a:ln w="76200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11" name="Shape 311"/>
          <p:cNvSpPr txBox="1"/>
          <p:nvPr/>
        </p:nvSpPr>
        <p:spPr>
          <a:xfrm>
            <a:off x="7391400" y="4343400"/>
            <a:ext cx="1524000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Ceiling</a:t>
            </a:r>
          </a:p>
        </p:txBody>
      </p:sp>
      <p:cxnSp>
        <p:nvCxnSpPr>
          <p:cNvPr id="312" name="Shape 312"/>
          <p:cNvCxnSpPr/>
          <p:nvPr/>
        </p:nvCxnSpPr>
        <p:spPr>
          <a:xfrm rot="10800000">
            <a:off x="4572000" y="4267200"/>
            <a:ext cx="0" cy="1219199"/>
          </a:xfrm>
          <a:prstGeom prst="straightConnector1">
            <a:avLst/>
          </a:prstGeom>
          <a:noFill/>
          <a:ln w="76200" cap="flat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Example:  Price Ceiling</a:t>
            </a:r>
          </a:p>
        </p:txBody>
      </p:sp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239712" y="1981200"/>
            <a:ext cx="8618536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1) In New York City the government controlled the rent on some apartments so that they could not be more than $1000 a month.  This made everyone want those cheap apartments, but there wasn’t enough of them for everyone who wanted one.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this called?_________________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quick way to remember</a:t>
            </a:r>
          </a:p>
        </p:txBody>
      </p:sp>
      <p:sp>
        <p:nvSpPr>
          <p:cNvPr id="325" name="Shape 3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Ceiling = max price = shortage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Price Floor</a:t>
            </a:r>
          </a:p>
        </p:txBody>
      </p:sp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174625" y="2154236"/>
            <a:ext cx="3903661" cy="3344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 artificial barrier that creates a minimum price for a good/service</a:t>
            </a:r>
          </a:p>
          <a:p>
            <a:pPr marL="342900" marR="0" lvl="0" indent="-165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Tries to keep businesses happy but creates </a:t>
            </a: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surplus</a:t>
            </a:r>
          </a:p>
        </p:txBody>
      </p:sp>
      <p:cxnSp>
        <p:nvCxnSpPr>
          <p:cNvPr id="332" name="Shape 332"/>
          <p:cNvCxnSpPr/>
          <p:nvPr/>
        </p:nvCxnSpPr>
        <p:spPr>
          <a:xfrm>
            <a:off x="4800600" y="2209800"/>
            <a:ext cx="0" cy="3352799"/>
          </a:xfrm>
          <a:prstGeom prst="straightConnector1">
            <a:avLst/>
          </a:prstGeom>
          <a:noFill/>
          <a:ln w="57150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33" name="Shape 333"/>
          <p:cNvCxnSpPr/>
          <p:nvPr/>
        </p:nvCxnSpPr>
        <p:spPr>
          <a:xfrm rot="10800000">
            <a:off x="4800600" y="5562600"/>
            <a:ext cx="3581399" cy="0"/>
          </a:xfrm>
          <a:prstGeom prst="straightConnector1">
            <a:avLst/>
          </a:prstGeom>
          <a:noFill/>
          <a:ln w="57150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34" name="Shape 334"/>
          <p:cNvSpPr txBox="1"/>
          <p:nvPr/>
        </p:nvSpPr>
        <p:spPr>
          <a:xfrm>
            <a:off x="4343400" y="1981200"/>
            <a:ext cx="381000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</p:txBody>
      </p:sp>
      <p:sp>
        <p:nvSpPr>
          <p:cNvPr id="335" name="Shape 335"/>
          <p:cNvSpPr txBox="1"/>
          <p:nvPr/>
        </p:nvSpPr>
        <p:spPr>
          <a:xfrm>
            <a:off x="8458200" y="5562600"/>
            <a:ext cx="381000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</a:p>
        </p:txBody>
      </p:sp>
      <p:cxnSp>
        <p:nvCxnSpPr>
          <p:cNvPr id="336" name="Shape 336"/>
          <p:cNvCxnSpPr/>
          <p:nvPr/>
        </p:nvCxnSpPr>
        <p:spPr>
          <a:xfrm>
            <a:off x="5105400" y="2286000"/>
            <a:ext cx="3124199" cy="3124199"/>
          </a:xfrm>
          <a:prstGeom prst="straightConnector1">
            <a:avLst/>
          </a:prstGeom>
          <a:noFill/>
          <a:ln w="38100" cap="flat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37" name="Shape 337"/>
          <p:cNvSpPr txBox="1"/>
          <p:nvPr/>
        </p:nvSpPr>
        <p:spPr>
          <a:xfrm>
            <a:off x="8305800" y="51054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n-US" sz="1000" b="1" i="0" u="none" strike="noStrike" cap="none" baseline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cxnSp>
        <p:nvCxnSpPr>
          <p:cNvPr id="338" name="Shape 338"/>
          <p:cNvCxnSpPr/>
          <p:nvPr/>
        </p:nvCxnSpPr>
        <p:spPr>
          <a:xfrm rot="10800000" flipH="1">
            <a:off x="5181600" y="2133600"/>
            <a:ext cx="2362200" cy="3200399"/>
          </a:xfrm>
          <a:prstGeom prst="straightConnector1">
            <a:avLst/>
          </a:prstGeom>
          <a:noFill/>
          <a:ln w="38100" cap="flat">
            <a:solidFill>
              <a:srgbClr val="33CC33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39" name="Shape 339"/>
          <p:cNvSpPr txBox="1"/>
          <p:nvPr/>
        </p:nvSpPr>
        <p:spPr>
          <a:xfrm>
            <a:off x="7620000" y="17526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CC33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en-US" sz="1000" b="1" i="0" u="none" strike="noStrike" cap="none" baseline="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340" name="Shape 340"/>
          <p:cNvSpPr/>
          <p:nvPr/>
        </p:nvSpPr>
        <p:spPr>
          <a:xfrm>
            <a:off x="6324600" y="3505200"/>
            <a:ext cx="228600" cy="228600"/>
          </a:xfrm>
          <a:prstGeom prst="ellipse">
            <a:avLst/>
          </a:prstGeom>
          <a:solidFill>
            <a:schemeClr val="dk2"/>
          </a:solidFill>
          <a:ln w="952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Shape 341"/>
          <p:cNvSpPr txBox="1"/>
          <p:nvPr/>
        </p:nvSpPr>
        <p:spPr>
          <a:xfrm>
            <a:off x="3962400" y="3505200"/>
            <a:ext cx="8381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MCP</a:t>
            </a:r>
          </a:p>
        </p:txBody>
      </p:sp>
      <p:cxnSp>
        <p:nvCxnSpPr>
          <p:cNvPr id="342" name="Shape 342"/>
          <p:cNvCxnSpPr/>
          <p:nvPr/>
        </p:nvCxnSpPr>
        <p:spPr>
          <a:xfrm>
            <a:off x="4648200" y="3657600"/>
            <a:ext cx="17526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43" name="Shape 343"/>
          <p:cNvSpPr txBox="1"/>
          <p:nvPr/>
        </p:nvSpPr>
        <p:spPr>
          <a:xfrm>
            <a:off x="6172200" y="31242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en-US" sz="1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cxnSp>
        <p:nvCxnSpPr>
          <p:cNvPr id="344" name="Shape 344"/>
          <p:cNvCxnSpPr/>
          <p:nvPr/>
        </p:nvCxnSpPr>
        <p:spPr>
          <a:xfrm>
            <a:off x="4114800" y="2971800"/>
            <a:ext cx="4648199" cy="0"/>
          </a:xfrm>
          <a:prstGeom prst="straightConnector1">
            <a:avLst/>
          </a:prstGeom>
          <a:noFill/>
          <a:ln w="76200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45" name="Shape 345"/>
          <p:cNvSpPr txBox="1"/>
          <p:nvPr/>
        </p:nvSpPr>
        <p:spPr>
          <a:xfrm>
            <a:off x="7239000" y="2514600"/>
            <a:ext cx="1524000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Floor</a:t>
            </a:r>
          </a:p>
        </p:txBody>
      </p:sp>
      <p:cxnSp>
        <p:nvCxnSpPr>
          <p:cNvPr id="346" name="Shape 346"/>
          <p:cNvCxnSpPr/>
          <p:nvPr/>
        </p:nvCxnSpPr>
        <p:spPr>
          <a:xfrm>
            <a:off x="4267200" y="1905000"/>
            <a:ext cx="0" cy="1066799"/>
          </a:xfrm>
          <a:prstGeom prst="straightConnector1">
            <a:avLst/>
          </a:prstGeom>
          <a:noFill/>
          <a:ln w="76200" cap="flat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Example:  Price Floor</a:t>
            </a:r>
          </a:p>
        </p:txBody>
      </p:sp>
      <p:sp>
        <p:nvSpPr>
          <p:cNvPr id="353" name="Shape 353"/>
          <p:cNvSpPr txBox="1">
            <a:spLocks noGrp="1"/>
          </p:cNvSpPr>
          <p:nvPr>
            <p:ph type="body" idx="1"/>
          </p:nvPr>
        </p:nvSpPr>
        <p:spPr>
          <a:xfrm>
            <a:off x="239712" y="1981200"/>
            <a:ext cx="8618536" cy="4727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1) In July the minimum wage in North Carolina will go up to $7.25.  It will be illegal to pay someone less than that for any type of job.  But many businesses can’t afford to pay their workers $7.25 an hour.  This will mean people are going to lose their jobs.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will happen to the available supply of labor?_________________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this called? __________________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quick way to remember</a:t>
            </a:r>
          </a:p>
        </p:txBody>
      </p:sp>
      <p:sp>
        <p:nvSpPr>
          <p:cNvPr id="359" name="Shape 35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Floor = min price = surplus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>
            <a:spLocks noGrp="1"/>
          </p:cNvSpPr>
          <p:nvPr>
            <p:ph type="title"/>
          </p:nvPr>
        </p:nvSpPr>
        <p:spPr>
          <a:xfrm>
            <a:off x="914400" y="457200"/>
            <a:ext cx="7158036" cy="17256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Floor or Ceiling?  Remember… Floor = minimum price</a:t>
            </a:r>
            <a:b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Ceiling = maximum price</a:t>
            </a:r>
          </a:p>
        </p:txBody>
      </p:sp>
      <p:sp>
        <p:nvSpPr>
          <p:cNvPr id="365" name="Shape 365"/>
          <p:cNvSpPr txBox="1">
            <a:spLocks noGrp="1"/>
          </p:cNvSpPr>
          <p:nvPr>
            <p:ph type="body" idx="1"/>
          </p:nvPr>
        </p:nvSpPr>
        <p:spPr>
          <a:xfrm>
            <a:off x="558800" y="2514600"/>
            <a:ext cx="85852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 The Congress wanted to help America’s 3 big car companies (Ford, GM &amp; Chrysler) make more profit.  They said that new cars could not be sold for less than $30,000. 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this a price floor or a price ceiling?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will happen to the supply of cars?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title"/>
          </p:nvPr>
        </p:nvSpPr>
        <p:spPr>
          <a:xfrm>
            <a:off x="990600" y="533400"/>
            <a:ext cx="7158036" cy="1412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Floor or Ceiling?  Remember… Floor = minimum price</a:t>
            </a:r>
            <a:b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Ceiling = maximum price</a:t>
            </a:r>
          </a:p>
        </p:txBody>
      </p:sp>
      <p:sp>
        <p:nvSpPr>
          <p:cNvPr id="371" name="Shape 371"/>
          <p:cNvSpPr txBox="1">
            <a:spLocks noGrp="1"/>
          </p:cNvSpPr>
          <p:nvPr>
            <p:ph type="body" idx="1"/>
          </p:nvPr>
        </p:nvSpPr>
        <p:spPr>
          <a:xfrm>
            <a:off x="228600" y="2362200"/>
            <a:ext cx="85852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 The Congress wanted people to be able to afford gas this summer so they said that no gas could be sold above $1.25 a gallon.  But during the summer the demand for gas is always higher because people travel more. 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this a price floor or a price ceiling?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will happen to the supply of gasoline?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Situation #1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Dick’s Sporting Goods goes out of business.  What is the impact on the supply of basketballs?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0" name="Shape 10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97161" y="3960812"/>
            <a:ext cx="3422649" cy="28971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Situation #2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hurricane destroys the orange groves in Florida.  What is the impact on the supply of Orange Juice?</a:t>
            </a: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8" name="Shape 10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68461" y="4748212"/>
            <a:ext cx="2670175" cy="1933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165725" y="3535362"/>
            <a:ext cx="3322636" cy="33226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Situation #3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price of gas increases, decreasing the consumer </a:t>
            </a:r>
            <a:r>
              <a:rPr lang="en-US" sz="3200" b="0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demand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for large SUVs.  What happened to the </a:t>
            </a:r>
            <a:r>
              <a:rPr lang="en-US" sz="3200" b="0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supply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SUVs?</a:t>
            </a:r>
          </a:p>
        </p:txBody>
      </p:sp>
      <p:pic>
        <p:nvPicPr>
          <p:cNvPr id="117" name="Shape 1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837" y="4170362"/>
            <a:ext cx="3954461" cy="2490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Shape 1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435475" y="4191000"/>
            <a:ext cx="4124325" cy="2666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Situation #4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Nike moves their factory from the U.S. to China to avoid having to pay its workers minimum wage.  What is the impact on the </a:t>
            </a:r>
            <a:r>
              <a:rPr lang="en-US" sz="3200" b="0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supply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Nike’s shoes?</a:t>
            </a: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" name="Shape 1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9700" y="3879850"/>
            <a:ext cx="3744912" cy="281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 Fully labeled Supply &amp; Demand Graph </a:t>
            </a:r>
          </a:p>
        </p:txBody>
      </p:sp>
      <p:cxnSp>
        <p:nvCxnSpPr>
          <p:cNvPr id="133" name="Shape 133"/>
          <p:cNvCxnSpPr/>
          <p:nvPr/>
        </p:nvCxnSpPr>
        <p:spPr>
          <a:xfrm>
            <a:off x="2895600" y="2209800"/>
            <a:ext cx="0" cy="3352799"/>
          </a:xfrm>
          <a:prstGeom prst="straightConnector1">
            <a:avLst/>
          </a:prstGeom>
          <a:noFill/>
          <a:ln w="57150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34" name="Shape 134"/>
          <p:cNvCxnSpPr/>
          <p:nvPr/>
        </p:nvCxnSpPr>
        <p:spPr>
          <a:xfrm rot="10800000">
            <a:off x="2895600" y="5562600"/>
            <a:ext cx="3581399" cy="0"/>
          </a:xfrm>
          <a:prstGeom prst="straightConnector1">
            <a:avLst/>
          </a:prstGeom>
          <a:noFill/>
          <a:ln w="57150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35" name="Shape 135"/>
          <p:cNvSpPr txBox="1"/>
          <p:nvPr/>
        </p:nvSpPr>
        <p:spPr>
          <a:xfrm>
            <a:off x="2438400" y="1905000"/>
            <a:ext cx="381000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x="6553200" y="5562600"/>
            <a:ext cx="381000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</a:p>
        </p:txBody>
      </p:sp>
      <p:cxnSp>
        <p:nvCxnSpPr>
          <p:cNvPr id="137" name="Shape 137"/>
          <p:cNvCxnSpPr/>
          <p:nvPr/>
        </p:nvCxnSpPr>
        <p:spPr>
          <a:xfrm>
            <a:off x="3200400" y="2286000"/>
            <a:ext cx="3124199" cy="3124199"/>
          </a:xfrm>
          <a:prstGeom prst="straightConnector1">
            <a:avLst/>
          </a:prstGeom>
          <a:noFill/>
          <a:ln w="38100" cap="flat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38" name="Shape 138"/>
          <p:cNvSpPr txBox="1"/>
          <p:nvPr/>
        </p:nvSpPr>
        <p:spPr>
          <a:xfrm>
            <a:off x="6400800" y="51054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n-US" sz="1000" b="1" i="0" u="none" strike="noStrike" cap="none" baseline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cxnSp>
        <p:nvCxnSpPr>
          <p:cNvPr id="139" name="Shape 139"/>
          <p:cNvCxnSpPr/>
          <p:nvPr/>
        </p:nvCxnSpPr>
        <p:spPr>
          <a:xfrm rot="10800000" flipH="1">
            <a:off x="3276600" y="2133600"/>
            <a:ext cx="2362200" cy="3200399"/>
          </a:xfrm>
          <a:prstGeom prst="straightConnector1">
            <a:avLst/>
          </a:prstGeom>
          <a:noFill/>
          <a:ln w="38100" cap="flat">
            <a:solidFill>
              <a:srgbClr val="33CC33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40" name="Shape 140"/>
          <p:cNvSpPr txBox="1"/>
          <p:nvPr/>
        </p:nvSpPr>
        <p:spPr>
          <a:xfrm>
            <a:off x="5715000" y="17526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CC33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en-US" sz="1000" b="1" i="0" u="none" strike="noStrike" cap="none" baseline="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41" name="Shape 141"/>
          <p:cNvSpPr/>
          <p:nvPr/>
        </p:nvSpPr>
        <p:spPr>
          <a:xfrm>
            <a:off x="4419600" y="3505200"/>
            <a:ext cx="228600" cy="228600"/>
          </a:xfrm>
          <a:prstGeom prst="ellipse">
            <a:avLst/>
          </a:prstGeom>
          <a:solidFill>
            <a:schemeClr val="dk2"/>
          </a:solidFill>
          <a:ln w="952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2" name="Shape 142"/>
          <p:cNvCxnSpPr/>
          <p:nvPr/>
        </p:nvCxnSpPr>
        <p:spPr>
          <a:xfrm flipH="1">
            <a:off x="4724400" y="2819400"/>
            <a:ext cx="1904999" cy="762000"/>
          </a:xfrm>
          <a:prstGeom prst="straightConnector1">
            <a:avLst/>
          </a:prstGeom>
          <a:noFill/>
          <a:ln w="76200" cap="flat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sp>
        <p:nvSpPr>
          <p:cNvPr id="143" name="Shape 143"/>
          <p:cNvSpPr txBox="1"/>
          <p:nvPr/>
        </p:nvSpPr>
        <p:spPr>
          <a:xfrm>
            <a:off x="6705600" y="1981200"/>
            <a:ext cx="2286000" cy="3384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Equilibrium Price: </a:t>
            </a:r>
            <a:r>
              <a:rPr lang="en-US" sz="2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price at which the amount producers are willing to supply is equal to the amount consumers are willing to buy</a:t>
            </a: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44" name="Shape 144"/>
          <p:cNvSpPr txBox="1"/>
          <p:nvPr/>
        </p:nvSpPr>
        <p:spPr>
          <a:xfrm>
            <a:off x="2362200" y="34290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1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4343400" y="57150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r>
              <a:rPr lang="en-US" sz="1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cxnSp>
        <p:nvCxnSpPr>
          <p:cNvPr id="146" name="Shape 146"/>
          <p:cNvCxnSpPr/>
          <p:nvPr/>
        </p:nvCxnSpPr>
        <p:spPr>
          <a:xfrm>
            <a:off x="2819400" y="3657600"/>
            <a:ext cx="16001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47" name="Shape 147"/>
          <p:cNvCxnSpPr/>
          <p:nvPr/>
        </p:nvCxnSpPr>
        <p:spPr>
          <a:xfrm rot="10800000">
            <a:off x="4572000" y="3809999"/>
            <a:ext cx="0" cy="18288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48" name="Shape 148"/>
          <p:cNvCxnSpPr/>
          <p:nvPr/>
        </p:nvCxnSpPr>
        <p:spPr>
          <a:xfrm rot="10800000" flipH="1">
            <a:off x="1371600" y="3733800"/>
            <a:ext cx="990599" cy="609599"/>
          </a:xfrm>
          <a:prstGeom prst="straightConnector1">
            <a:avLst/>
          </a:prstGeom>
          <a:noFill/>
          <a:ln w="76200" cap="flat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sp>
        <p:nvSpPr>
          <p:cNvPr id="149" name="Shape 149"/>
          <p:cNvSpPr txBox="1"/>
          <p:nvPr/>
        </p:nvSpPr>
        <p:spPr>
          <a:xfrm>
            <a:off x="304800" y="4419600"/>
            <a:ext cx="2286000" cy="13731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Market Clearing Price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4343400" y="31242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en-US" sz="1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381000" y="838200"/>
            <a:ext cx="41148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sng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Orange Juice</a:t>
            </a:r>
          </a:p>
        </p:txBody>
      </p:sp>
      <p:cxnSp>
        <p:nvCxnSpPr>
          <p:cNvPr id="157" name="Shape 157"/>
          <p:cNvCxnSpPr/>
          <p:nvPr/>
        </p:nvCxnSpPr>
        <p:spPr>
          <a:xfrm>
            <a:off x="1447800" y="2438400"/>
            <a:ext cx="0" cy="3352799"/>
          </a:xfrm>
          <a:prstGeom prst="straightConnector1">
            <a:avLst/>
          </a:prstGeom>
          <a:noFill/>
          <a:ln w="57150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58" name="Shape 158"/>
          <p:cNvCxnSpPr/>
          <p:nvPr/>
        </p:nvCxnSpPr>
        <p:spPr>
          <a:xfrm rot="10800000">
            <a:off x="1447800" y="5791200"/>
            <a:ext cx="3581399" cy="0"/>
          </a:xfrm>
          <a:prstGeom prst="straightConnector1">
            <a:avLst/>
          </a:prstGeom>
          <a:noFill/>
          <a:ln w="57150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59" name="Shape 159"/>
          <p:cNvSpPr txBox="1"/>
          <p:nvPr/>
        </p:nvSpPr>
        <p:spPr>
          <a:xfrm>
            <a:off x="990600" y="2209800"/>
            <a:ext cx="381000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</p:txBody>
      </p:sp>
      <p:sp>
        <p:nvSpPr>
          <p:cNvPr id="160" name="Shape 160"/>
          <p:cNvSpPr txBox="1"/>
          <p:nvPr/>
        </p:nvSpPr>
        <p:spPr>
          <a:xfrm>
            <a:off x="5105400" y="5791200"/>
            <a:ext cx="381000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</a:p>
        </p:txBody>
      </p:sp>
      <p:cxnSp>
        <p:nvCxnSpPr>
          <p:cNvPr id="161" name="Shape 161"/>
          <p:cNvCxnSpPr/>
          <p:nvPr/>
        </p:nvCxnSpPr>
        <p:spPr>
          <a:xfrm>
            <a:off x="1752600" y="2514600"/>
            <a:ext cx="3124199" cy="3124199"/>
          </a:xfrm>
          <a:prstGeom prst="straightConnector1">
            <a:avLst/>
          </a:prstGeom>
          <a:noFill/>
          <a:ln w="38100" cap="flat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62" name="Shape 162"/>
          <p:cNvSpPr txBox="1"/>
          <p:nvPr/>
        </p:nvSpPr>
        <p:spPr>
          <a:xfrm>
            <a:off x="4953000" y="53340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n-US" sz="1000" b="1" i="0" u="none" strike="noStrike" cap="none" baseline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cxnSp>
        <p:nvCxnSpPr>
          <p:cNvPr id="163" name="Shape 163"/>
          <p:cNvCxnSpPr/>
          <p:nvPr/>
        </p:nvCxnSpPr>
        <p:spPr>
          <a:xfrm rot="10800000" flipH="1">
            <a:off x="1828800" y="2362200"/>
            <a:ext cx="2362200" cy="3200399"/>
          </a:xfrm>
          <a:prstGeom prst="straightConnector1">
            <a:avLst/>
          </a:prstGeom>
          <a:noFill/>
          <a:ln w="38100" cap="flat">
            <a:solidFill>
              <a:srgbClr val="33CC33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64" name="Shape 164"/>
          <p:cNvSpPr txBox="1"/>
          <p:nvPr/>
        </p:nvSpPr>
        <p:spPr>
          <a:xfrm>
            <a:off x="4267200" y="19812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CC33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en-US" sz="1000" b="1" i="0" u="none" strike="noStrike" cap="none" baseline="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65" name="Shape 165"/>
          <p:cNvSpPr/>
          <p:nvPr/>
        </p:nvSpPr>
        <p:spPr>
          <a:xfrm>
            <a:off x="2971800" y="3733800"/>
            <a:ext cx="228600" cy="228600"/>
          </a:xfrm>
          <a:prstGeom prst="ellipse">
            <a:avLst/>
          </a:prstGeom>
          <a:solidFill>
            <a:schemeClr val="dk2"/>
          </a:solidFill>
          <a:ln w="952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Shape 166"/>
          <p:cNvSpPr txBox="1"/>
          <p:nvPr/>
        </p:nvSpPr>
        <p:spPr>
          <a:xfrm>
            <a:off x="2895600" y="33528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en-US" sz="1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5334000" y="1524000"/>
            <a:ext cx="3581399" cy="4152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____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1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QUANTITY____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1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BECAUSE OF A CHANGE IN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SUPPLY</a:t>
            </a:r>
          </a:p>
        </p:txBody>
      </p:sp>
      <p:cxnSp>
        <p:nvCxnSpPr>
          <p:cNvPr id="168" name="Shape 168"/>
          <p:cNvCxnSpPr/>
          <p:nvPr/>
        </p:nvCxnSpPr>
        <p:spPr>
          <a:xfrm rot="10800000">
            <a:off x="2971799" y="2514600"/>
            <a:ext cx="914400" cy="0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cxnSp>
        <p:nvCxnSpPr>
          <p:cNvPr id="169" name="Shape 169"/>
          <p:cNvCxnSpPr/>
          <p:nvPr/>
        </p:nvCxnSpPr>
        <p:spPr>
          <a:xfrm rot="10800000">
            <a:off x="1752599" y="4495800"/>
            <a:ext cx="762000" cy="0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sp>
        <p:nvSpPr>
          <p:cNvPr id="170" name="Shape 170"/>
          <p:cNvSpPr txBox="1"/>
          <p:nvPr/>
        </p:nvSpPr>
        <p:spPr>
          <a:xfrm>
            <a:off x="914400" y="35814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1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71" name="Shape 171"/>
          <p:cNvSpPr txBox="1"/>
          <p:nvPr/>
        </p:nvSpPr>
        <p:spPr>
          <a:xfrm>
            <a:off x="2895600" y="57912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r>
              <a:rPr lang="en-US" sz="1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cxnSp>
        <p:nvCxnSpPr>
          <p:cNvPr id="172" name="Shape 172"/>
          <p:cNvCxnSpPr/>
          <p:nvPr/>
        </p:nvCxnSpPr>
        <p:spPr>
          <a:xfrm>
            <a:off x="1371600" y="3810000"/>
            <a:ext cx="16001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73" name="Shape 173"/>
          <p:cNvCxnSpPr/>
          <p:nvPr/>
        </p:nvCxnSpPr>
        <p:spPr>
          <a:xfrm rot="10800000">
            <a:off x="3124200" y="3962399"/>
            <a:ext cx="0" cy="18288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74" name="Shape 174"/>
          <p:cNvCxnSpPr/>
          <p:nvPr/>
        </p:nvCxnSpPr>
        <p:spPr>
          <a:xfrm rot="10800000" flipH="1">
            <a:off x="1524000" y="2057400"/>
            <a:ext cx="1600199" cy="2209799"/>
          </a:xfrm>
          <a:prstGeom prst="straightConnector1">
            <a:avLst/>
          </a:prstGeom>
          <a:noFill/>
          <a:ln w="38100" cap="flat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75" name="Shape 175"/>
          <p:cNvSpPr txBox="1"/>
          <p:nvPr/>
        </p:nvSpPr>
        <p:spPr>
          <a:xfrm>
            <a:off x="2743200" y="17526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en-US" sz="10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176" name="Shape 176"/>
          <p:cNvSpPr/>
          <p:nvPr/>
        </p:nvSpPr>
        <p:spPr>
          <a:xfrm>
            <a:off x="2209800" y="2971800"/>
            <a:ext cx="228600" cy="228600"/>
          </a:xfrm>
          <a:prstGeom prst="ellipse">
            <a:avLst/>
          </a:prstGeom>
          <a:solidFill>
            <a:schemeClr val="dk2"/>
          </a:solidFill>
          <a:ln w="952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Shape 177"/>
          <p:cNvSpPr txBox="1"/>
          <p:nvPr/>
        </p:nvSpPr>
        <p:spPr>
          <a:xfrm>
            <a:off x="2133600" y="25908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en-US" sz="1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178" name="Shape 178"/>
          <p:cNvSpPr txBox="1"/>
          <p:nvPr/>
        </p:nvSpPr>
        <p:spPr>
          <a:xfrm>
            <a:off x="990600" y="28194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1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179" name="Shape 179"/>
          <p:cNvSpPr txBox="1"/>
          <p:nvPr/>
        </p:nvSpPr>
        <p:spPr>
          <a:xfrm>
            <a:off x="2057400" y="57912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r>
              <a:rPr lang="en-US" sz="1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cxnSp>
        <p:nvCxnSpPr>
          <p:cNvPr id="180" name="Shape 180"/>
          <p:cNvCxnSpPr/>
          <p:nvPr/>
        </p:nvCxnSpPr>
        <p:spPr>
          <a:xfrm>
            <a:off x="1371600" y="3048000"/>
            <a:ext cx="9905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81" name="Shape 181"/>
          <p:cNvCxnSpPr/>
          <p:nvPr/>
        </p:nvCxnSpPr>
        <p:spPr>
          <a:xfrm rot="10800000">
            <a:off x="2362200" y="3124200"/>
            <a:ext cx="0" cy="26669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82" name="Shape 182"/>
          <p:cNvCxnSpPr/>
          <p:nvPr/>
        </p:nvCxnSpPr>
        <p:spPr>
          <a:xfrm rot="10800000">
            <a:off x="838200" y="2971800"/>
            <a:ext cx="0" cy="838199"/>
          </a:xfrm>
          <a:prstGeom prst="straightConnector1">
            <a:avLst/>
          </a:prstGeom>
          <a:noFill/>
          <a:ln w="76200" cap="flat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cxnSp>
        <p:nvCxnSpPr>
          <p:cNvPr id="183" name="Shape 183"/>
          <p:cNvCxnSpPr/>
          <p:nvPr/>
        </p:nvCxnSpPr>
        <p:spPr>
          <a:xfrm rot="10800000">
            <a:off x="7010400" y="990600"/>
            <a:ext cx="0" cy="838199"/>
          </a:xfrm>
          <a:prstGeom prst="straightConnector1">
            <a:avLst/>
          </a:prstGeom>
          <a:noFill/>
          <a:ln w="76200" cap="flat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184" name="Shape 184"/>
          <p:cNvCxnSpPr/>
          <p:nvPr/>
        </p:nvCxnSpPr>
        <p:spPr>
          <a:xfrm rot="10800000">
            <a:off x="2209800" y="6324600"/>
            <a:ext cx="838199" cy="0"/>
          </a:xfrm>
          <a:prstGeom prst="straightConnector1">
            <a:avLst/>
          </a:prstGeom>
          <a:noFill/>
          <a:ln w="76200" cap="flat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cxnSp>
        <p:nvCxnSpPr>
          <p:cNvPr id="185" name="Shape 185"/>
          <p:cNvCxnSpPr/>
          <p:nvPr/>
        </p:nvCxnSpPr>
        <p:spPr>
          <a:xfrm>
            <a:off x="7696200" y="2286000"/>
            <a:ext cx="0" cy="838199"/>
          </a:xfrm>
          <a:prstGeom prst="straightConnector1">
            <a:avLst/>
          </a:prstGeom>
          <a:noFill/>
          <a:ln w="76200" cap="flat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381000" y="838200"/>
            <a:ext cx="41148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sng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Coca-Cola</a:t>
            </a:r>
          </a:p>
        </p:txBody>
      </p:sp>
      <p:cxnSp>
        <p:nvCxnSpPr>
          <p:cNvPr id="192" name="Shape 192"/>
          <p:cNvCxnSpPr/>
          <p:nvPr/>
        </p:nvCxnSpPr>
        <p:spPr>
          <a:xfrm>
            <a:off x="1447800" y="2438400"/>
            <a:ext cx="0" cy="3352799"/>
          </a:xfrm>
          <a:prstGeom prst="straightConnector1">
            <a:avLst/>
          </a:prstGeom>
          <a:noFill/>
          <a:ln w="57150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93" name="Shape 193"/>
          <p:cNvCxnSpPr/>
          <p:nvPr/>
        </p:nvCxnSpPr>
        <p:spPr>
          <a:xfrm rot="10800000">
            <a:off x="1447800" y="5791200"/>
            <a:ext cx="3581399" cy="0"/>
          </a:xfrm>
          <a:prstGeom prst="straightConnector1">
            <a:avLst/>
          </a:prstGeom>
          <a:noFill/>
          <a:ln w="57150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94" name="Shape 194"/>
          <p:cNvSpPr txBox="1"/>
          <p:nvPr/>
        </p:nvSpPr>
        <p:spPr>
          <a:xfrm>
            <a:off x="990600" y="2209800"/>
            <a:ext cx="381000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</p:txBody>
      </p:sp>
      <p:sp>
        <p:nvSpPr>
          <p:cNvPr id="195" name="Shape 195"/>
          <p:cNvSpPr txBox="1"/>
          <p:nvPr/>
        </p:nvSpPr>
        <p:spPr>
          <a:xfrm>
            <a:off x="5105400" y="5791200"/>
            <a:ext cx="381000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</a:p>
        </p:txBody>
      </p:sp>
      <p:cxnSp>
        <p:nvCxnSpPr>
          <p:cNvPr id="196" name="Shape 196"/>
          <p:cNvCxnSpPr/>
          <p:nvPr/>
        </p:nvCxnSpPr>
        <p:spPr>
          <a:xfrm>
            <a:off x="1752600" y="2514600"/>
            <a:ext cx="3124199" cy="3124199"/>
          </a:xfrm>
          <a:prstGeom prst="straightConnector1">
            <a:avLst/>
          </a:prstGeom>
          <a:noFill/>
          <a:ln w="38100" cap="flat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97" name="Shape 197"/>
          <p:cNvSpPr txBox="1"/>
          <p:nvPr/>
        </p:nvSpPr>
        <p:spPr>
          <a:xfrm>
            <a:off x="4953000" y="53340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n-US" sz="1000" b="1" i="0" u="none" strike="noStrike" cap="none" baseline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cxnSp>
        <p:nvCxnSpPr>
          <p:cNvPr id="198" name="Shape 198"/>
          <p:cNvCxnSpPr/>
          <p:nvPr/>
        </p:nvCxnSpPr>
        <p:spPr>
          <a:xfrm rot="10800000" flipH="1">
            <a:off x="1828800" y="2362200"/>
            <a:ext cx="2362200" cy="3200399"/>
          </a:xfrm>
          <a:prstGeom prst="straightConnector1">
            <a:avLst/>
          </a:prstGeom>
          <a:noFill/>
          <a:ln w="38100" cap="flat">
            <a:solidFill>
              <a:srgbClr val="33CC33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99" name="Shape 199"/>
          <p:cNvSpPr txBox="1"/>
          <p:nvPr/>
        </p:nvSpPr>
        <p:spPr>
          <a:xfrm>
            <a:off x="4267200" y="19812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CC33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en-US" sz="1000" b="1" i="0" u="none" strike="noStrike" cap="none" baseline="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200" name="Shape 200"/>
          <p:cNvSpPr/>
          <p:nvPr/>
        </p:nvSpPr>
        <p:spPr>
          <a:xfrm>
            <a:off x="2971800" y="3733800"/>
            <a:ext cx="228600" cy="228600"/>
          </a:xfrm>
          <a:prstGeom prst="ellipse">
            <a:avLst/>
          </a:prstGeom>
          <a:solidFill>
            <a:schemeClr val="dk2"/>
          </a:solidFill>
          <a:ln w="952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Shape 201"/>
          <p:cNvSpPr txBox="1"/>
          <p:nvPr/>
        </p:nvSpPr>
        <p:spPr>
          <a:xfrm>
            <a:off x="2895600" y="33528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en-US" sz="1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202" name="Shape 202"/>
          <p:cNvSpPr txBox="1"/>
          <p:nvPr/>
        </p:nvSpPr>
        <p:spPr>
          <a:xfrm>
            <a:off x="5334000" y="1524000"/>
            <a:ext cx="3581399" cy="4152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____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1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QUANTITY____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1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BECAUSE OF A CHANGE IN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DEMAND</a:t>
            </a:r>
          </a:p>
        </p:txBody>
      </p:sp>
      <p:cxnSp>
        <p:nvCxnSpPr>
          <p:cNvPr id="203" name="Shape 203"/>
          <p:cNvCxnSpPr/>
          <p:nvPr/>
        </p:nvCxnSpPr>
        <p:spPr>
          <a:xfrm rot="10800000">
            <a:off x="1828800" y="3581400"/>
            <a:ext cx="838199" cy="0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cxnSp>
        <p:nvCxnSpPr>
          <p:cNvPr id="204" name="Shape 204"/>
          <p:cNvCxnSpPr/>
          <p:nvPr/>
        </p:nvCxnSpPr>
        <p:spPr>
          <a:xfrm rot="10800000">
            <a:off x="3352800" y="5105400"/>
            <a:ext cx="838199" cy="0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sp>
        <p:nvSpPr>
          <p:cNvPr id="205" name="Shape 205"/>
          <p:cNvSpPr txBox="1"/>
          <p:nvPr/>
        </p:nvSpPr>
        <p:spPr>
          <a:xfrm>
            <a:off x="914400" y="35814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1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x="2895600" y="57912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r>
              <a:rPr lang="en-US" sz="1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cxnSp>
        <p:nvCxnSpPr>
          <p:cNvPr id="207" name="Shape 207"/>
          <p:cNvCxnSpPr/>
          <p:nvPr/>
        </p:nvCxnSpPr>
        <p:spPr>
          <a:xfrm>
            <a:off x="1371600" y="3810000"/>
            <a:ext cx="16001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08" name="Shape 208"/>
          <p:cNvCxnSpPr/>
          <p:nvPr/>
        </p:nvCxnSpPr>
        <p:spPr>
          <a:xfrm rot="10800000">
            <a:off x="3124200" y="3962399"/>
            <a:ext cx="0" cy="18288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09" name="Shape 209"/>
          <p:cNvCxnSpPr/>
          <p:nvPr/>
        </p:nvCxnSpPr>
        <p:spPr>
          <a:xfrm>
            <a:off x="1524000" y="3581400"/>
            <a:ext cx="2286000" cy="2133599"/>
          </a:xfrm>
          <a:prstGeom prst="straightConnector1">
            <a:avLst/>
          </a:prstGeom>
          <a:noFill/>
          <a:ln w="38100" cap="flat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10" name="Shape 210"/>
          <p:cNvSpPr txBox="1"/>
          <p:nvPr/>
        </p:nvSpPr>
        <p:spPr>
          <a:xfrm>
            <a:off x="3733800" y="53340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n-US" sz="10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211" name="Shape 211"/>
          <p:cNvSpPr/>
          <p:nvPr/>
        </p:nvSpPr>
        <p:spPr>
          <a:xfrm>
            <a:off x="2438400" y="4419600"/>
            <a:ext cx="228600" cy="228600"/>
          </a:xfrm>
          <a:prstGeom prst="ellipse">
            <a:avLst/>
          </a:prstGeom>
          <a:solidFill>
            <a:schemeClr val="dk2"/>
          </a:solidFill>
          <a:ln w="952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Shape 212"/>
          <p:cNvSpPr txBox="1"/>
          <p:nvPr/>
        </p:nvSpPr>
        <p:spPr>
          <a:xfrm>
            <a:off x="2362200" y="41148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en-US" sz="1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914400" y="44196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1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2286000" y="57912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r>
              <a:rPr lang="en-US" sz="1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cxnSp>
        <p:nvCxnSpPr>
          <p:cNvPr id="215" name="Shape 215"/>
          <p:cNvCxnSpPr/>
          <p:nvPr/>
        </p:nvCxnSpPr>
        <p:spPr>
          <a:xfrm>
            <a:off x="1524000" y="4572000"/>
            <a:ext cx="9905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16" name="Shape 216"/>
          <p:cNvCxnSpPr/>
          <p:nvPr/>
        </p:nvCxnSpPr>
        <p:spPr>
          <a:xfrm rot="10800000">
            <a:off x="2514600" y="4572000"/>
            <a:ext cx="0" cy="12191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17" name="Shape 217"/>
          <p:cNvCxnSpPr/>
          <p:nvPr/>
        </p:nvCxnSpPr>
        <p:spPr>
          <a:xfrm>
            <a:off x="838200" y="3810000"/>
            <a:ext cx="0" cy="838199"/>
          </a:xfrm>
          <a:prstGeom prst="straightConnector1">
            <a:avLst/>
          </a:prstGeom>
          <a:noFill/>
          <a:ln w="76200" cap="flat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cxnSp>
        <p:nvCxnSpPr>
          <p:cNvPr id="218" name="Shape 218"/>
          <p:cNvCxnSpPr/>
          <p:nvPr/>
        </p:nvCxnSpPr>
        <p:spPr>
          <a:xfrm>
            <a:off x="7010400" y="1066800"/>
            <a:ext cx="0" cy="838199"/>
          </a:xfrm>
          <a:prstGeom prst="straightConnector1">
            <a:avLst/>
          </a:prstGeom>
          <a:noFill/>
          <a:ln w="76200" cap="flat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219" name="Shape 219"/>
          <p:cNvCxnSpPr/>
          <p:nvPr/>
        </p:nvCxnSpPr>
        <p:spPr>
          <a:xfrm rot="10800000">
            <a:off x="2209800" y="6324600"/>
            <a:ext cx="838199" cy="0"/>
          </a:xfrm>
          <a:prstGeom prst="straightConnector1">
            <a:avLst/>
          </a:prstGeom>
          <a:noFill/>
          <a:ln w="76200" cap="flat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cxnSp>
        <p:nvCxnSpPr>
          <p:cNvPr id="220" name="Shape 220"/>
          <p:cNvCxnSpPr/>
          <p:nvPr/>
        </p:nvCxnSpPr>
        <p:spPr>
          <a:xfrm>
            <a:off x="7696200" y="2286000"/>
            <a:ext cx="0" cy="838199"/>
          </a:xfrm>
          <a:prstGeom prst="straightConnector1">
            <a:avLst/>
          </a:prstGeom>
          <a:noFill/>
          <a:ln w="76200" cap="flat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title"/>
          </p:nvPr>
        </p:nvSpPr>
        <p:spPr>
          <a:xfrm>
            <a:off x="381000" y="838200"/>
            <a:ext cx="41148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sng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Video Games</a:t>
            </a:r>
          </a:p>
        </p:txBody>
      </p:sp>
      <p:cxnSp>
        <p:nvCxnSpPr>
          <p:cNvPr id="227" name="Shape 227"/>
          <p:cNvCxnSpPr/>
          <p:nvPr/>
        </p:nvCxnSpPr>
        <p:spPr>
          <a:xfrm>
            <a:off x="990600" y="2514600"/>
            <a:ext cx="0" cy="3352799"/>
          </a:xfrm>
          <a:prstGeom prst="straightConnector1">
            <a:avLst/>
          </a:prstGeom>
          <a:noFill/>
          <a:ln w="57150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28" name="Shape 228"/>
          <p:cNvCxnSpPr/>
          <p:nvPr/>
        </p:nvCxnSpPr>
        <p:spPr>
          <a:xfrm rot="10800000">
            <a:off x="990600" y="5867400"/>
            <a:ext cx="3581399" cy="0"/>
          </a:xfrm>
          <a:prstGeom prst="straightConnector1">
            <a:avLst/>
          </a:prstGeom>
          <a:noFill/>
          <a:ln w="57150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29" name="Shape 229"/>
          <p:cNvSpPr txBox="1"/>
          <p:nvPr/>
        </p:nvSpPr>
        <p:spPr>
          <a:xfrm>
            <a:off x="533400" y="2286000"/>
            <a:ext cx="381000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</p:txBody>
      </p:sp>
      <p:sp>
        <p:nvSpPr>
          <p:cNvPr id="230" name="Shape 230"/>
          <p:cNvSpPr txBox="1"/>
          <p:nvPr/>
        </p:nvSpPr>
        <p:spPr>
          <a:xfrm>
            <a:off x="4648200" y="5867400"/>
            <a:ext cx="381000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</a:p>
        </p:txBody>
      </p:sp>
      <p:cxnSp>
        <p:nvCxnSpPr>
          <p:cNvPr id="231" name="Shape 231"/>
          <p:cNvCxnSpPr/>
          <p:nvPr/>
        </p:nvCxnSpPr>
        <p:spPr>
          <a:xfrm>
            <a:off x="1295400" y="2590800"/>
            <a:ext cx="3124199" cy="3124199"/>
          </a:xfrm>
          <a:prstGeom prst="straightConnector1">
            <a:avLst/>
          </a:prstGeom>
          <a:noFill/>
          <a:ln w="38100" cap="flat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32" name="Shape 232"/>
          <p:cNvSpPr txBox="1"/>
          <p:nvPr/>
        </p:nvSpPr>
        <p:spPr>
          <a:xfrm>
            <a:off x="4495800" y="54102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n-US" sz="1000" b="1" i="0" u="none" strike="noStrike" cap="none" baseline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cxnSp>
        <p:nvCxnSpPr>
          <p:cNvPr id="233" name="Shape 233"/>
          <p:cNvCxnSpPr/>
          <p:nvPr/>
        </p:nvCxnSpPr>
        <p:spPr>
          <a:xfrm rot="10800000" flipH="1">
            <a:off x="1371600" y="2438400"/>
            <a:ext cx="2362200" cy="3200399"/>
          </a:xfrm>
          <a:prstGeom prst="straightConnector1">
            <a:avLst/>
          </a:prstGeom>
          <a:noFill/>
          <a:ln w="38100" cap="flat">
            <a:solidFill>
              <a:srgbClr val="33CC33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34" name="Shape 234"/>
          <p:cNvSpPr txBox="1"/>
          <p:nvPr/>
        </p:nvSpPr>
        <p:spPr>
          <a:xfrm>
            <a:off x="3810000" y="20574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CC33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en-US" sz="1000" b="1" i="0" u="none" strike="noStrike" cap="none" baseline="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235" name="Shape 235"/>
          <p:cNvSpPr/>
          <p:nvPr/>
        </p:nvSpPr>
        <p:spPr>
          <a:xfrm>
            <a:off x="2514600" y="3810000"/>
            <a:ext cx="228600" cy="228600"/>
          </a:xfrm>
          <a:prstGeom prst="ellipse">
            <a:avLst/>
          </a:prstGeom>
          <a:solidFill>
            <a:schemeClr val="dk2"/>
          </a:solidFill>
          <a:ln w="952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Shape 236"/>
          <p:cNvSpPr txBox="1"/>
          <p:nvPr/>
        </p:nvSpPr>
        <p:spPr>
          <a:xfrm>
            <a:off x="2438400" y="34290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en-US" sz="1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237" name="Shape 237"/>
          <p:cNvSpPr txBox="1"/>
          <p:nvPr/>
        </p:nvSpPr>
        <p:spPr>
          <a:xfrm>
            <a:off x="5334000" y="1524000"/>
            <a:ext cx="3581399" cy="4152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____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1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QUANTITY____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1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BECAUSE OF A CHANGE IN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DEMAND</a:t>
            </a:r>
          </a:p>
        </p:txBody>
      </p:sp>
      <p:cxnSp>
        <p:nvCxnSpPr>
          <p:cNvPr id="238" name="Shape 238"/>
          <p:cNvCxnSpPr/>
          <p:nvPr/>
        </p:nvCxnSpPr>
        <p:spPr>
          <a:xfrm>
            <a:off x="1600200" y="2743200"/>
            <a:ext cx="762000" cy="0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cxnSp>
        <p:nvCxnSpPr>
          <p:cNvPr id="239" name="Shape 239"/>
          <p:cNvCxnSpPr/>
          <p:nvPr/>
        </p:nvCxnSpPr>
        <p:spPr>
          <a:xfrm>
            <a:off x="4038600" y="5181600"/>
            <a:ext cx="838199" cy="0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sp>
        <p:nvSpPr>
          <p:cNvPr id="240" name="Shape 240"/>
          <p:cNvSpPr txBox="1"/>
          <p:nvPr/>
        </p:nvSpPr>
        <p:spPr>
          <a:xfrm>
            <a:off x="533400" y="36576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1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241" name="Shape 241"/>
          <p:cNvSpPr txBox="1"/>
          <p:nvPr/>
        </p:nvSpPr>
        <p:spPr>
          <a:xfrm>
            <a:off x="2438400" y="58674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r>
              <a:rPr lang="en-US" sz="1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cxnSp>
        <p:nvCxnSpPr>
          <p:cNvPr id="242" name="Shape 242"/>
          <p:cNvCxnSpPr/>
          <p:nvPr/>
        </p:nvCxnSpPr>
        <p:spPr>
          <a:xfrm>
            <a:off x="914400" y="3886200"/>
            <a:ext cx="16001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43" name="Shape 243"/>
          <p:cNvCxnSpPr/>
          <p:nvPr/>
        </p:nvCxnSpPr>
        <p:spPr>
          <a:xfrm rot="10800000">
            <a:off x="2667000" y="4038599"/>
            <a:ext cx="0" cy="18288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44" name="Shape 244"/>
          <p:cNvCxnSpPr/>
          <p:nvPr/>
        </p:nvCxnSpPr>
        <p:spPr>
          <a:xfrm>
            <a:off x="2133600" y="2286000"/>
            <a:ext cx="3352799" cy="3124199"/>
          </a:xfrm>
          <a:prstGeom prst="straightConnector1">
            <a:avLst/>
          </a:prstGeom>
          <a:noFill/>
          <a:ln w="38100" cap="flat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45" name="Shape 245"/>
          <p:cNvSpPr txBox="1"/>
          <p:nvPr/>
        </p:nvSpPr>
        <p:spPr>
          <a:xfrm>
            <a:off x="5410200" y="53340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n-US" sz="10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246" name="Shape 246"/>
          <p:cNvSpPr/>
          <p:nvPr/>
        </p:nvSpPr>
        <p:spPr>
          <a:xfrm>
            <a:off x="3048000" y="3124200"/>
            <a:ext cx="228600" cy="228600"/>
          </a:xfrm>
          <a:prstGeom prst="ellipse">
            <a:avLst/>
          </a:prstGeom>
          <a:solidFill>
            <a:schemeClr val="dk2"/>
          </a:solidFill>
          <a:ln w="952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Shape 247"/>
          <p:cNvSpPr txBox="1"/>
          <p:nvPr/>
        </p:nvSpPr>
        <p:spPr>
          <a:xfrm>
            <a:off x="2895600" y="27432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en-US" sz="1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533400" y="31242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1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249" name="Shape 249"/>
          <p:cNvSpPr txBox="1"/>
          <p:nvPr/>
        </p:nvSpPr>
        <p:spPr>
          <a:xfrm>
            <a:off x="2971800" y="58674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r>
              <a:rPr lang="en-US" sz="1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cxnSp>
        <p:nvCxnSpPr>
          <p:cNvPr id="250" name="Shape 250"/>
          <p:cNvCxnSpPr/>
          <p:nvPr/>
        </p:nvCxnSpPr>
        <p:spPr>
          <a:xfrm>
            <a:off x="990600" y="3276600"/>
            <a:ext cx="20574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51" name="Shape 251"/>
          <p:cNvCxnSpPr/>
          <p:nvPr/>
        </p:nvCxnSpPr>
        <p:spPr>
          <a:xfrm rot="10800000">
            <a:off x="3200400" y="3352799"/>
            <a:ext cx="0" cy="25908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52" name="Shape 252"/>
          <p:cNvCxnSpPr/>
          <p:nvPr/>
        </p:nvCxnSpPr>
        <p:spPr>
          <a:xfrm rot="10800000">
            <a:off x="381000" y="3124199"/>
            <a:ext cx="0" cy="762000"/>
          </a:xfrm>
          <a:prstGeom prst="straightConnector1">
            <a:avLst/>
          </a:prstGeom>
          <a:noFill/>
          <a:ln w="76200" cap="flat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cxnSp>
        <p:nvCxnSpPr>
          <p:cNvPr id="253" name="Shape 253"/>
          <p:cNvCxnSpPr/>
          <p:nvPr/>
        </p:nvCxnSpPr>
        <p:spPr>
          <a:xfrm rot="10800000">
            <a:off x="7010400" y="1066799"/>
            <a:ext cx="0" cy="762000"/>
          </a:xfrm>
          <a:prstGeom prst="straightConnector1">
            <a:avLst/>
          </a:prstGeom>
          <a:noFill/>
          <a:ln w="76200" cap="flat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254" name="Shape 254"/>
          <p:cNvCxnSpPr/>
          <p:nvPr/>
        </p:nvCxnSpPr>
        <p:spPr>
          <a:xfrm>
            <a:off x="2590800" y="6400800"/>
            <a:ext cx="762000" cy="0"/>
          </a:xfrm>
          <a:prstGeom prst="straightConnector1">
            <a:avLst/>
          </a:prstGeom>
          <a:noFill/>
          <a:ln w="76200" cap="flat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cxnSp>
        <p:nvCxnSpPr>
          <p:cNvPr id="255" name="Shape 255"/>
          <p:cNvCxnSpPr/>
          <p:nvPr/>
        </p:nvCxnSpPr>
        <p:spPr>
          <a:xfrm rot="10800000">
            <a:off x="7696200" y="2209799"/>
            <a:ext cx="0" cy="914400"/>
          </a:xfrm>
          <a:prstGeom prst="straightConnector1">
            <a:avLst/>
          </a:prstGeom>
          <a:noFill/>
          <a:ln w="76200" cap="flat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609</Words>
  <Application>Microsoft Office PowerPoint</Application>
  <PresentationFormat>On-screen Show (4:3)</PresentationFormat>
  <Paragraphs>145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Supply &amp; Demand </vt:lpstr>
      <vt:lpstr>Situation #1</vt:lpstr>
      <vt:lpstr>Situation #2</vt:lpstr>
      <vt:lpstr>Situation #3</vt:lpstr>
      <vt:lpstr>Situation #4</vt:lpstr>
      <vt:lpstr>A Fully labeled Supply &amp; Demand Graph </vt:lpstr>
      <vt:lpstr>Orange Juice</vt:lpstr>
      <vt:lpstr>Coca-Cola</vt:lpstr>
      <vt:lpstr>Video Games</vt:lpstr>
      <vt:lpstr>Clothing</vt:lpstr>
      <vt:lpstr>Price Ceiling</vt:lpstr>
      <vt:lpstr>Example:  Price Ceiling</vt:lpstr>
      <vt:lpstr>The quick way to remember</vt:lpstr>
      <vt:lpstr>Price Floor</vt:lpstr>
      <vt:lpstr>Example:  Price Floor</vt:lpstr>
      <vt:lpstr>The quick way to remember</vt:lpstr>
      <vt:lpstr>Floor or Ceiling?  Remember… Floor = minimum price Ceiling = maximum price</vt:lpstr>
      <vt:lpstr>Floor or Ceiling?  Remember… Floor = minimum price Ceiling = maximum price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Supply &amp; Demand </dc:title>
  <dc:creator>Edwards, Kara L.</dc:creator>
  <cp:lastModifiedBy>karal.edwards</cp:lastModifiedBy>
  <cp:revision>1</cp:revision>
  <dcterms:modified xsi:type="dcterms:W3CDTF">2015-05-06T13:48:06Z</dcterms:modified>
</cp:coreProperties>
</file>