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E9C53A60-F6C0-41FC-AC9A-194443742BA4}">
  <a:tblStyle styleId="{E9C53A60-F6C0-41FC-AC9A-194443742BA4}" styleName="Table_0"/>
  <a:tblStyle styleId="{5E009393-A8F0-4D89-9B64-292508C6BD04}" styleName="Table_1"/>
  <a:tblStyle styleId="{89846332-73E0-4E74-B3C1-9933FF87A4A9}" styleName="Table_2"/>
  <a:tblStyle styleId="{05D1B7F3-55DD-4DA2-BC3E-44F83618CD28}" styleName="Table_3"/>
  <a:tblStyle styleId="{E2A2840F-BECC-403E-AD9B-15AB5539DB37}" styleName="Table_4"/>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lvl1pPr marL="0" marR="0" indent="0" algn="r" rtl="0">
              <a:lnSpc>
                <a:spcPct val="100000"/>
              </a:lnSpc>
              <a:spcBef>
                <a:spcPts val="0"/>
              </a:spcBef>
              <a:spcAft>
                <a:spcPts val="0"/>
              </a:spcAft>
              <a:buNone/>
              <a:defRPr sz="12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pPr marL="0" lvl="0" indent="0">
                <a:spcBef>
                  <a:spcPts val="0"/>
                </a:spcBef>
                <a:buClr>
                  <a:srgbClr val="000000"/>
                </a:buClr>
                <a:buSzPct val="25000"/>
                <a:buFont typeface="Arial"/>
                <a:buNone/>
              </a:pPr>
              <a:t>‹#›</a:t>
            </a:fld>
            <a:endParaRPr lang="en-US"/>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a:t>
            </a:fld>
            <a:endParaRPr lang="en-US" sz="1200" b="0" i="0" u="none" strike="noStrike" cap="none" baseline="0">
              <a:solidFill>
                <a:srgbClr val="000000"/>
              </a:solidFill>
              <a:latin typeface="Arial"/>
              <a:ea typeface="Arial"/>
              <a:cs typeface="Arial"/>
              <a:sym typeface="Arial"/>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9" name="Shape 8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14</a:t>
            </a:fld>
            <a:endParaRPr lang="en-US" sz="1200" b="0" i="0" u="none" strike="noStrike" cap="none" baseline="0">
              <a:solidFill>
                <a:srgbClr val="000000"/>
              </a:solidFill>
              <a:latin typeface="Arial"/>
              <a:ea typeface="Arial"/>
              <a:cs typeface="Arial"/>
              <a:sym typeface="Arial"/>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6" name="Shape 22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15</a:t>
            </a:fld>
            <a:endParaRPr lang="en-US" sz="1200" b="0" i="0" u="none" strike="noStrike" cap="none" baseline="0">
              <a:solidFill>
                <a:srgbClr val="000000"/>
              </a:solidFill>
              <a:latin typeface="Arial"/>
              <a:ea typeface="Arial"/>
              <a:cs typeface="Arial"/>
              <a:sym typeface="Arial"/>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4" name="Shape 23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17</a:t>
            </a:fld>
            <a:endParaRPr lang="en-US" sz="1200" b="0" i="0" u="none" strike="noStrike" cap="none" baseline="0">
              <a:solidFill>
                <a:srgbClr val="000000"/>
              </a:solidFill>
              <a:latin typeface="Arial"/>
              <a:ea typeface="Arial"/>
              <a:cs typeface="Arial"/>
              <a:sym typeface="Arial"/>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6" name="Shape 25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18</a:t>
            </a:fld>
            <a:endParaRPr lang="en-US" sz="1200" b="0" i="0" u="none" strike="noStrike" cap="none" baseline="0">
              <a:solidFill>
                <a:srgbClr val="000000"/>
              </a:solidFill>
              <a:latin typeface="Arial"/>
              <a:ea typeface="Arial"/>
              <a:cs typeface="Arial"/>
              <a:sym typeface="Arial"/>
            </a:endParaRPr>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9" name="Shape 2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19</a:t>
            </a:fld>
            <a:endParaRPr lang="en-US" sz="1200" b="0" i="0" u="none" strike="noStrike" cap="none" baseline="0">
              <a:solidFill>
                <a:srgbClr val="000000"/>
              </a:solidFill>
              <a:latin typeface="Arial"/>
              <a:ea typeface="Arial"/>
              <a:cs typeface="Arial"/>
              <a:sym typeface="Arial"/>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2" name="Shape 28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a:t>
            </a:fld>
            <a:endParaRPr lang="en-US" sz="1200" b="0" i="0" u="none" strike="noStrike" cap="none" baseline="0">
              <a:solidFill>
                <a:srgbClr val="000000"/>
              </a:solidFill>
              <a:latin typeface="Arial"/>
              <a:ea typeface="Arial"/>
              <a:cs typeface="Arial"/>
              <a:sym typeface="Arial"/>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6" name="Shape 9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20</a:t>
            </a:fld>
            <a:endParaRPr lang="en-US" sz="1200" b="0" i="0" u="none" strike="noStrike" cap="none" baseline="0">
              <a:solidFill>
                <a:srgbClr val="000000"/>
              </a:solidFill>
              <a:latin typeface="Arial"/>
              <a:ea typeface="Arial"/>
              <a:cs typeface="Arial"/>
              <a:sym typeface="Arial"/>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5" name="Shape 29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21</a:t>
            </a:fld>
            <a:endParaRPr lang="en-US" sz="1200" b="0" i="0" u="none" strike="noStrike" cap="none" baseline="0">
              <a:solidFill>
                <a:srgbClr val="000000"/>
              </a:solidFill>
              <a:latin typeface="Arial"/>
              <a:ea typeface="Arial"/>
              <a:cs typeface="Arial"/>
              <a:sym typeface="Arial"/>
            </a:endParaRPr>
          </a:p>
        </p:txBody>
      </p:sp>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9" name="Shape 30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22</a:t>
            </a:fld>
            <a:endParaRPr lang="en-US" sz="1200" b="0" i="0" u="none" strike="noStrike" cap="none" baseline="0">
              <a:solidFill>
                <a:srgbClr val="000000"/>
              </a:solidFill>
              <a:latin typeface="Arial"/>
              <a:ea typeface="Arial"/>
              <a:cs typeface="Arial"/>
              <a:sym typeface="Arial"/>
            </a:endParaRPr>
          </a:p>
        </p:txBody>
      </p:sp>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6" name="Shape 31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23</a:t>
            </a:fld>
            <a:endParaRPr lang="en-US" sz="1200" b="0" i="0" u="none" strike="noStrike" cap="none" baseline="0">
              <a:solidFill>
                <a:srgbClr val="000000"/>
              </a:solidFill>
              <a:latin typeface="Arial"/>
              <a:ea typeface="Arial"/>
              <a:cs typeface="Arial"/>
              <a:sym typeface="Arial"/>
            </a:endParaRPr>
          </a:p>
        </p:txBody>
      </p:sp>
      <p:sp>
        <p:nvSpPr>
          <p:cNvPr id="334" name="Shape 3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5" name="Shape 33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3</a:t>
            </a:fld>
            <a:endParaRPr lang="en-US" sz="1200" b="0" i="0" u="none" strike="noStrike" cap="none" baseline="0">
              <a:solidFill>
                <a:srgbClr val="000000"/>
              </a:solidFill>
              <a:latin typeface="Arial"/>
              <a:ea typeface="Arial"/>
              <a:cs typeface="Arial"/>
              <a:sym typeface="Arial"/>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a:t>
            </a:fld>
            <a:endParaRPr lang="en-US" sz="1200" b="0" i="0" u="none" strike="noStrike" cap="none" baseline="0">
              <a:solidFill>
                <a:srgbClr val="000000"/>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8" name="Shape 11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5</a:t>
            </a:fld>
            <a:endParaRPr lang="en-US" sz="1200" b="0" i="0" u="none" strike="noStrike" cap="none" baseline="0">
              <a:solidFill>
                <a:srgbClr val="000000"/>
              </a:solidFill>
              <a:latin typeface="Arial"/>
              <a:ea typeface="Arial"/>
              <a:cs typeface="Arial"/>
              <a:sym typeface="Arial"/>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4" name="Shape 1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6</a:t>
            </a:fld>
            <a:endParaRPr lang="en-US" sz="1200" b="0" i="0" u="none" strike="noStrike" cap="none" baseline="0">
              <a:solidFill>
                <a:srgbClr val="000000"/>
              </a:solidFill>
              <a:latin typeface="Arial"/>
              <a:ea typeface="Arial"/>
              <a:cs typeface="Arial"/>
              <a:sym typeface="Arial"/>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7</a:t>
            </a:fld>
            <a:endParaRPr lang="en-US" sz="1200" b="0" i="0" u="none" strike="noStrike" cap="none" baseline="0">
              <a:solidFill>
                <a:srgbClr val="000000"/>
              </a:solidFill>
              <a:latin typeface="Arial"/>
              <a:ea typeface="Arial"/>
              <a:cs typeface="Arial"/>
              <a:sym typeface="Arial"/>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7" name="Shape 17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8</a:t>
            </a:fld>
            <a:endParaRPr lang="en-US" sz="1200" b="0" i="0" u="none" strike="noStrike" cap="none" baseline="0">
              <a:solidFill>
                <a:srgbClr val="000000"/>
              </a:solidFill>
              <a:latin typeface="Arial"/>
              <a:ea typeface="Arial"/>
              <a:cs typeface="Arial"/>
              <a:sym typeface="Arial"/>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4" name="Shape 18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17" name="Shape 1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1" name="Shape 7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3" name="Shape 7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4" name="Shape 7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0" name="Shape 8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2" name="Shape 2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23" name="Shape 2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8" name="Shape 2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5" name="Shape 3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6" name="Shape 3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1" name="Shape 41"/>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42" name="Shape 4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a:spLocks noGrp="1"/>
          </p:cNvSpPr>
          <p:nvPr>
            <p:ph type="pic" idx="2"/>
          </p:nvPr>
        </p:nvSpPr>
        <p:spPr>
          <a:xfrm>
            <a:off x="1792288" y="612775"/>
            <a:ext cx="5486399" cy="4114800"/>
          </a:xfrm>
          <a:prstGeom prst="rect">
            <a:avLst/>
          </a:prstGeom>
          <a:noFill/>
          <a:ln>
            <a:noFill/>
          </a:ln>
        </p:spPr>
      </p:sp>
      <p:sp>
        <p:nvSpPr>
          <p:cNvPr id="48" name="Shape 4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9" name="Shape 4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6" name="Shape 5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5" name="Shape 6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pPr marL="0" lvl="0" indent="0">
                <a:spcBef>
                  <a:spcPts val="0"/>
                </a:spcBef>
                <a:buClr>
                  <a:schemeClr val="dk1"/>
                </a:buClr>
                <a:buSzPct val="25000"/>
                <a:buFont typeface="Arial"/>
                <a:buNone/>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5800" y="2286000"/>
            <a:ext cx="7772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chemeClr val="dk2"/>
                </a:solidFill>
                <a:latin typeface="Arial"/>
                <a:ea typeface="Arial"/>
                <a:cs typeface="Arial"/>
                <a:sym typeface="Arial"/>
              </a:rPr>
              <a:t>Supply</a:t>
            </a:r>
            <a:r>
              <a:rPr lang="en-US" sz="4400" b="0" i="0" u="none" strike="noStrike" cap="none" baseline="0">
                <a:solidFill>
                  <a:schemeClr val="dk2"/>
                </a:solidFill>
                <a:latin typeface="Arial"/>
                <a:ea typeface="Arial"/>
                <a:cs typeface="Arial"/>
                <a:sym typeface="Arial"/>
              </a:rPr>
              <a:t/>
            </a:r>
            <a:br>
              <a:rPr lang="en-US" sz="4400" b="0" i="0" u="none" strike="noStrike" cap="none" baseline="0">
                <a:solidFill>
                  <a:schemeClr val="dk2"/>
                </a:solidFill>
                <a:latin typeface="Arial"/>
                <a:ea typeface="Arial"/>
                <a:cs typeface="Arial"/>
                <a:sym typeface="Arial"/>
              </a:rPr>
            </a:br>
            <a:endParaRPr lang="en-US" sz="4400" b="0" i="0" u="none" strike="noStrike" cap="none" baseline="0" dirty="0">
              <a:solidFill>
                <a:schemeClr val="dk2"/>
              </a:solidFill>
              <a:latin typeface="Arial"/>
              <a:ea typeface="Arial"/>
              <a:cs typeface="Arial"/>
              <a:sym typeface="Arial"/>
            </a:endParaRPr>
          </a:p>
        </p:txBody>
      </p:sp>
      <p:sp>
        <p:nvSpPr>
          <p:cNvPr id="85" name="Shape 8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None/>
            </a:pPr>
            <a:endParaRPr sz="4400" b="0" i="0" u="none" strike="noStrike" cap="none" baseline="0">
              <a:solidFill>
                <a:schemeClr val="dk2"/>
              </a:solidFill>
              <a:latin typeface="Arial"/>
              <a:ea typeface="Arial"/>
              <a:cs typeface="Arial"/>
              <a:sym typeface="Arial"/>
            </a:endParaRPr>
          </a:p>
        </p:txBody>
      </p:sp>
      <p:pic>
        <p:nvPicPr>
          <p:cNvPr id="193" name="Shape 193"/>
          <p:cNvPicPr preferRelativeResize="0"/>
          <p:nvPr/>
        </p:nvPicPr>
        <p:blipFill rotWithShape="1">
          <a:blip r:embed="rId3">
            <a:alphaModFix/>
          </a:blip>
          <a:srcRect/>
          <a:stretch/>
        </p:blipFill>
        <p:spPr>
          <a:xfrm>
            <a:off x="0" y="0"/>
            <a:ext cx="6877050" cy="6048374"/>
          </a:xfrm>
          <a:prstGeom prst="rect">
            <a:avLst/>
          </a:prstGeom>
          <a:noFill/>
          <a:ln>
            <a:noFill/>
          </a:ln>
        </p:spPr>
      </p:pic>
      <p:sp>
        <p:nvSpPr>
          <p:cNvPr id="194" name="Shape 194"/>
          <p:cNvSpPr txBox="1">
            <a:spLocks noGrp="1"/>
          </p:cNvSpPr>
          <p:nvPr>
            <p:ph type="body" idx="1"/>
          </p:nvPr>
        </p:nvSpPr>
        <p:spPr>
          <a:xfrm>
            <a:off x="5640387" y="0"/>
            <a:ext cx="3346449" cy="4167186"/>
          </a:xfrm>
          <a:prstGeom prst="rect">
            <a:avLst/>
          </a:prstGeom>
          <a:solidFill>
            <a:schemeClr val="lt1"/>
          </a:solid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b="0" i="0" u="sng" strike="noStrike" cap="none" baseline="0">
                <a:solidFill>
                  <a:schemeClr val="dk1"/>
                </a:solidFill>
                <a:latin typeface="Arial"/>
                <a:ea typeface="Arial"/>
                <a:cs typeface="Arial"/>
                <a:sym typeface="Arial"/>
              </a:rPr>
              <a:t>Example:</a:t>
            </a:r>
            <a:r>
              <a:rPr lang="en-US" sz="2800" b="0" i="0" u="none" strike="noStrike" cap="none" baseline="0">
                <a:solidFill>
                  <a:schemeClr val="dk1"/>
                </a:solidFill>
                <a:latin typeface="Arial"/>
                <a:ea typeface="Arial"/>
                <a:cs typeface="Arial"/>
                <a:sym typeface="Arial"/>
              </a:rPr>
              <a:t>  A new shopping plaza opened on 56 in Louisburg.  Did the # of suppliers increase or decrease?  Did supply increase or decrease? </a:t>
            </a:r>
          </a:p>
          <a:p>
            <a:pPr marL="342900" marR="0" lvl="0" indent="-165100" algn="l" rtl="0">
              <a:spcBef>
                <a:spcPts val="560"/>
              </a:spcBef>
              <a:spcAft>
                <a:spcPts val="0"/>
              </a:spcAft>
              <a:buClr>
                <a:schemeClr val="dk1"/>
              </a:buClr>
              <a:buFont typeface="Arial"/>
              <a:buNone/>
            </a:pPr>
            <a:endParaRPr sz="2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1752600" y="3810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Supply Factors</a:t>
            </a:r>
          </a:p>
        </p:txBody>
      </p:sp>
      <p:sp>
        <p:nvSpPr>
          <p:cNvPr id="200" name="Shape 200"/>
          <p:cNvSpPr txBox="1">
            <a:spLocks noGrp="1"/>
          </p:cNvSpPr>
          <p:nvPr>
            <p:ph type="body" idx="1"/>
          </p:nvPr>
        </p:nvSpPr>
        <p:spPr>
          <a:xfrm>
            <a:off x="325437" y="2743200"/>
            <a:ext cx="8242300" cy="4114800"/>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2. </a:t>
            </a:r>
            <a:r>
              <a:rPr lang="en-US" sz="2800" b="0" i="0" u="sng" strike="noStrike" cap="none" baseline="0">
                <a:solidFill>
                  <a:schemeClr val="dk1"/>
                </a:solidFill>
                <a:latin typeface="Arial"/>
                <a:ea typeface="Arial"/>
                <a:cs typeface="Arial"/>
                <a:sym typeface="Arial"/>
              </a:rPr>
              <a:t>Government Regulations</a:t>
            </a:r>
            <a:r>
              <a:rPr lang="en-US" sz="2800" b="0" i="0" u="none" strike="noStrike" cap="none" baseline="0">
                <a:solidFill>
                  <a:schemeClr val="dk1"/>
                </a:solidFill>
                <a:latin typeface="Arial"/>
                <a:ea typeface="Arial"/>
                <a:cs typeface="Arial"/>
                <a:sym typeface="Arial"/>
              </a:rPr>
              <a:t>:  tighter government regulation of production makes it more expensive to supply goods→ decrease in supply</a:t>
            </a:r>
          </a:p>
          <a:p>
            <a:pPr marL="609600" marR="0" lvl="0" indent="-609600" algn="l" rtl="0">
              <a:lnSpc>
                <a:spcPct val="90000"/>
              </a:lnSpc>
              <a:spcBef>
                <a:spcPts val="560"/>
              </a:spcBef>
              <a:spcAft>
                <a:spcPts val="0"/>
              </a:spcAft>
              <a:buClr>
                <a:schemeClr val="dk1"/>
              </a:buClr>
              <a:buFont typeface="Arial"/>
              <a:buNone/>
            </a:pPr>
            <a:endParaRPr sz="2800" b="0" i="0" u="sng" strike="noStrike" cap="none" baseline="0">
              <a:solidFill>
                <a:schemeClr val="dk1"/>
              </a:solidFill>
              <a:latin typeface="Arial"/>
              <a:ea typeface="Arial"/>
              <a:cs typeface="Arial"/>
              <a:sym typeface="Arial"/>
            </a:endParaRPr>
          </a:p>
          <a:p>
            <a:pPr marL="609600" marR="0" lvl="0" indent="-431800" algn="l" rtl="0">
              <a:lnSpc>
                <a:spcPct val="90000"/>
              </a:lnSpc>
              <a:spcBef>
                <a:spcPts val="560"/>
              </a:spcBef>
              <a:spcAft>
                <a:spcPts val="0"/>
              </a:spcAft>
              <a:buClr>
                <a:schemeClr val="dk1"/>
              </a:buClr>
              <a:buFont typeface="Arial"/>
              <a:buNone/>
            </a:pPr>
            <a:endParaRPr sz="2800" b="0" i="0" u="sng" strike="noStrike" cap="none" baseline="0">
              <a:solidFill>
                <a:schemeClr val="dk1"/>
              </a:solidFill>
              <a:latin typeface="Arial"/>
              <a:ea typeface="Arial"/>
              <a:cs typeface="Arial"/>
              <a:sym typeface="Arial"/>
            </a:endParaRPr>
          </a:p>
          <a:p>
            <a:pPr marL="609600" marR="0" lvl="0" indent="-609600" algn="l" rtl="0">
              <a:lnSpc>
                <a:spcPct val="90000"/>
              </a:lnSpc>
              <a:spcBef>
                <a:spcPts val="560"/>
              </a:spcBef>
              <a:spcAft>
                <a:spcPts val="0"/>
              </a:spcAft>
              <a:buClr>
                <a:schemeClr val="dk1"/>
              </a:buClr>
              <a:buSzPct val="100000"/>
              <a:buFont typeface="Arial"/>
              <a:buChar char="•"/>
            </a:pPr>
            <a:r>
              <a:rPr lang="en-US" sz="2800" b="0" i="0" u="sng" strike="noStrike" cap="none" baseline="0">
                <a:solidFill>
                  <a:schemeClr val="dk1"/>
                </a:solidFill>
                <a:latin typeface="Arial"/>
                <a:ea typeface="Arial"/>
                <a:cs typeface="Arial"/>
                <a:sym typeface="Arial"/>
              </a:rPr>
              <a:t>Example:</a:t>
            </a:r>
            <a:r>
              <a:rPr lang="en-US" sz="2800" b="0" i="0" u="none" strike="noStrike" cap="none" baseline="0">
                <a:solidFill>
                  <a:schemeClr val="dk1"/>
                </a:solidFill>
                <a:latin typeface="Arial"/>
                <a:ea typeface="Arial"/>
                <a:cs typeface="Arial"/>
                <a:sym typeface="Arial"/>
              </a:rPr>
              <a:t>  Congress raised the minimum wage to $6.55 an hour from $7.25.  What is the impact for fast food restaurants?  Did the supply of fast food increase or decrease?</a:t>
            </a:r>
          </a:p>
        </p:txBody>
      </p:sp>
      <p:pic>
        <p:nvPicPr>
          <p:cNvPr id="201" name="Shape 201"/>
          <p:cNvPicPr preferRelativeResize="0"/>
          <p:nvPr/>
        </p:nvPicPr>
        <p:blipFill rotWithShape="1">
          <a:blip r:embed="rId3">
            <a:alphaModFix/>
          </a:blip>
          <a:srcRect/>
          <a:stretch/>
        </p:blipFill>
        <p:spPr>
          <a:xfrm>
            <a:off x="0" y="228600"/>
            <a:ext cx="3163886" cy="2417761"/>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1219200" y="304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chemeClr val="dk2"/>
                </a:solidFill>
                <a:latin typeface="Arial"/>
                <a:ea typeface="Arial"/>
                <a:cs typeface="Arial"/>
                <a:sym typeface="Arial"/>
              </a:rPr>
              <a:t>Supply Factors</a:t>
            </a:r>
          </a:p>
        </p:txBody>
      </p:sp>
      <p:sp>
        <p:nvSpPr>
          <p:cNvPr id="207" name="Shape 207"/>
          <p:cNvSpPr txBox="1">
            <a:spLocks noGrp="1"/>
          </p:cNvSpPr>
          <p:nvPr>
            <p:ph type="body" idx="1"/>
          </p:nvPr>
        </p:nvSpPr>
        <p:spPr>
          <a:xfrm>
            <a:off x="315912" y="2743200"/>
            <a:ext cx="8618536" cy="4114800"/>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3. </a:t>
            </a:r>
            <a:r>
              <a:rPr lang="en-US" sz="2800" b="0" i="0" u="sng" strike="noStrike" cap="none" baseline="0">
                <a:solidFill>
                  <a:schemeClr val="dk1"/>
                </a:solidFill>
                <a:latin typeface="Arial"/>
                <a:ea typeface="Arial"/>
                <a:cs typeface="Arial"/>
                <a:sym typeface="Arial"/>
              </a:rPr>
              <a:t>Taxes</a:t>
            </a:r>
            <a:r>
              <a:rPr lang="en-US" sz="2800" b="0" i="0" u="none" strike="noStrike" cap="none" baseline="0">
                <a:solidFill>
                  <a:schemeClr val="dk1"/>
                </a:solidFill>
                <a:latin typeface="Arial"/>
                <a:ea typeface="Arial"/>
                <a:cs typeface="Arial"/>
                <a:sym typeface="Arial"/>
              </a:rPr>
              <a:t>:  Higher taxes raises business costs (supply decrease), lower taxes reduces them (supply increase)</a:t>
            </a:r>
          </a:p>
          <a:p>
            <a:pPr marL="609600" marR="0" lvl="0" indent="-609600" algn="l" rtl="0">
              <a:lnSpc>
                <a:spcPct val="90000"/>
              </a:lnSpc>
              <a:spcBef>
                <a:spcPts val="560"/>
              </a:spcBef>
              <a:spcAft>
                <a:spcPts val="0"/>
              </a:spcAft>
              <a:buClr>
                <a:schemeClr val="dk1"/>
              </a:buClr>
              <a:buFont typeface="Arial"/>
              <a:buNone/>
            </a:pPr>
            <a:endParaRPr sz="2800" b="0" i="0" u="sng" strike="noStrike" cap="none" baseline="0">
              <a:solidFill>
                <a:schemeClr val="dk1"/>
              </a:solidFill>
              <a:latin typeface="Arial"/>
              <a:ea typeface="Arial"/>
              <a:cs typeface="Arial"/>
              <a:sym typeface="Arial"/>
            </a:endParaRPr>
          </a:p>
          <a:p>
            <a:pPr marL="609600" marR="0" lvl="0" indent="-431800" algn="l" rtl="0">
              <a:lnSpc>
                <a:spcPct val="90000"/>
              </a:lnSpc>
              <a:spcBef>
                <a:spcPts val="560"/>
              </a:spcBef>
              <a:spcAft>
                <a:spcPts val="0"/>
              </a:spcAft>
              <a:buClr>
                <a:schemeClr val="dk1"/>
              </a:buClr>
              <a:buFont typeface="Arial"/>
              <a:buNone/>
            </a:pPr>
            <a:endParaRPr sz="2800" b="0" i="0" u="sng" strike="noStrike" cap="none" baseline="0">
              <a:solidFill>
                <a:schemeClr val="dk1"/>
              </a:solidFill>
              <a:latin typeface="Arial"/>
              <a:ea typeface="Arial"/>
              <a:cs typeface="Arial"/>
              <a:sym typeface="Arial"/>
            </a:endParaRPr>
          </a:p>
          <a:p>
            <a:pPr marL="609600" marR="0" lvl="0" indent="-609600" algn="l" rtl="0">
              <a:lnSpc>
                <a:spcPct val="90000"/>
              </a:lnSpc>
              <a:spcBef>
                <a:spcPts val="560"/>
              </a:spcBef>
              <a:spcAft>
                <a:spcPts val="0"/>
              </a:spcAft>
              <a:buClr>
                <a:schemeClr val="dk1"/>
              </a:buClr>
              <a:buSzPct val="100000"/>
              <a:buFont typeface="Arial"/>
              <a:buChar char="•"/>
            </a:pPr>
            <a:r>
              <a:rPr lang="en-US" sz="2800" b="0" i="0" u="sng" strike="noStrike" cap="none" baseline="0">
                <a:solidFill>
                  <a:schemeClr val="dk1"/>
                </a:solidFill>
                <a:latin typeface="Arial"/>
                <a:ea typeface="Arial"/>
                <a:cs typeface="Arial"/>
                <a:sym typeface="Arial"/>
              </a:rPr>
              <a:t>Example:</a:t>
            </a:r>
            <a:r>
              <a:rPr lang="en-US" sz="2800" b="0" i="0" u="none" strike="noStrike" cap="none" baseline="0">
                <a:solidFill>
                  <a:schemeClr val="dk1"/>
                </a:solidFill>
                <a:latin typeface="Arial"/>
                <a:ea typeface="Arial"/>
                <a:cs typeface="Arial"/>
                <a:sym typeface="Arial"/>
              </a:rPr>
              <a:t>  Congress cut the tax on American corporations to try and boost production in the United States.  Did costs for corporations go up or down?  Did supply increase or decrease?</a:t>
            </a:r>
          </a:p>
        </p:txBody>
      </p:sp>
      <p:pic>
        <p:nvPicPr>
          <p:cNvPr id="208" name="Shape 208"/>
          <p:cNvPicPr preferRelativeResize="0"/>
          <p:nvPr/>
        </p:nvPicPr>
        <p:blipFill rotWithShape="1">
          <a:blip r:embed="rId3">
            <a:alphaModFix/>
          </a:blip>
          <a:srcRect/>
          <a:stretch/>
        </p:blipFill>
        <p:spPr>
          <a:xfrm>
            <a:off x="0" y="0"/>
            <a:ext cx="2798762" cy="2798762"/>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Supply Factors</a:t>
            </a:r>
          </a:p>
        </p:txBody>
      </p:sp>
      <p:sp>
        <p:nvSpPr>
          <p:cNvPr id="214" name="Shape 214"/>
          <p:cNvSpPr txBox="1">
            <a:spLocks noGrp="1"/>
          </p:cNvSpPr>
          <p:nvPr>
            <p:ph type="body" idx="1"/>
          </p:nvPr>
        </p:nvSpPr>
        <p:spPr>
          <a:xfrm>
            <a:off x="152400" y="2743200"/>
            <a:ext cx="8991600" cy="4114800"/>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4. </a:t>
            </a:r>
            <a:r>
              <a:rPr lang="en-US" sz="2800" b="0" i="0" u="sng" strike="noStrike" cap="none" baseline="0">
                <a:solidFill>
                  <a:schemeClr val="dk1"/>
                </a:solidFill>
                <a:latin typeface="Arial"/>
                <a:ea typeface="Arial"/>
                <a:cs typeface="Arial"/>
                <a:sym typeface="Arial"/>
              </a:rPr>
              <a:t>Subsidies</a:t>
            </a:r>
            <a:r>
              <a:rPr lang="en-US" sz="2800" b="0" i="0" u="none" strike="noStrike" cap="none" baseline="0">
                <a:solidFill>
                  <a:schemeClr val="dk1"/>
                </a:solidFill>
                <a:latin typeface="Arial"/>
                <a:ea typeface="Arial"/>
                <a:cs typeface="Arial"/>
                <a:sym typeface="Arial"/>
              </a:rPr>
              <a:t>: gov’t payment to an individual, business, or group to reduce the cost of production.</a:t>
            </a:r>
          </a:p>
          <a:p>
            <a:pPr marL="609600" marR="0" lvl="0" indent="-609600" algn="l" rtl="0">
              <a:lnSpc>
                <a:spcPct val="100000"/>
              </a:lnSpc>
              <a:spcBef>
                <a:spcPts val="560"/>
              </a:spcBef>
              <a:spcAft>
                <a:spcPts val="0"/>
              </a:spcAft>
              <a:buClr>
                <a:schemeClr val="dk1"/>
              </a:buClr>
              <a:buFont typeface="Arial"/>
              <a:buNone/>
            </a:pPr>
            <a:endParaRPr sz="2800" b="0" i="0" u="sng" strike="noStrike" cap="none" baseline="0">
              <a:solidFill>
                <a:schemeClr val="dk1"/>
              </a:solidFill>
              <a:latin typeface="Arial"/>
              <a:ea typeface="Arial"/>
              <a:cs typeface="Arial"/>
              <a:sym typeface="Arial"/>
            </a:endParaRPr>
          </a:p>
          <a:p>
            <a:pPr marL="609600" marR="0" lvl="0" indent="-431800" algn="l" rtl="0">
              <a:lnSpc>
                <a:spcPct val="100000"/>
              </a:lnSpc>
              <a:spcBef>
                <a:spcPts val="560"/>
              </a:spcBef>
              <a:spcAft>
                <a:spcPts val="0"/>
              </a:spcAft>
              <a:buClr>
                <a:schemeClr val="dk1"/>
              </a:buClr>
              <a:buFont typeface="Arial"/>
              <a:buNone/>
            </a:pPr>
            <a:endParaRPr sz="2800" b="0" i="0" u="sng" strike="noStrike" cap="none" baseline="0">
              <a:solidFill>
                <a:schemeClr val="dk1"/>
              </a:solidFill>
              <a:latin typeface="Arial"/>
              <a:ea typeface="Arial"/>
              <a:cs typeface="Arial"/>
              <a:sym typeface="Arial"/>
            </a:endParaRPr>
          </a:p>
          <a:p>
            <a:pPr marL="609600" marR="0" lvl="0" indent="-609600" algn="l" rtl="0">
              <a:lnSpc>
                <a:spcPct val="100000"/>
              </a:lnSpc>
              <a:spcBef>
                <a:spcPts val="560"/>
              </a:spcBef>
              <a:spcAft>
                <a:spcPts val="0"/>
              </a:spcAft>
              <a:buClr>
                <a:schemeClr val="dk1"/>
              </a:buClr>
              <a:buSzPct val="100000"/>
              <a:buFont typeface="Arial"/>
              <a:buChar char="•"/>
            </a:pPr>
            <a:r>
              <a:rPr lang="en-US" sz="2800" b="0" i="0" u="sng" strike="noStrike" cap="none" baseline="0">
                <a:solidFill>
                  <a:schemeClr val="dk1"/>
                </a:solidFill>
                <a:latin typeface="Arial"/>
                <a:ea typeface="Arial"/>
                <a:cs typeface="Arial"/>
                <a:sym typeface="Arial"/>
              </a:rPr>
              <a:t>Example:</a:t>
            </a:r>
            <a:r>
              <a:rPr lang="en-US" sz="2800" b="0" i="0" u="none" strike="noStrike" cap="none" baseline="0">
                <a:solidFill>
                  <a:schemeClr val="dk1"/>
                </a:solidFill>
                <a:latin typeface="Arial"/>
                <a:ea typeface="Arial"/>
                <a:cs typeface="Arial"/>
                <a:sym typeface="Arial"/>
              </a:rPr>
              <a:t>  Congress gave all corn producers a subsidy for each bushel of corn they produce.  Did the cost of corn production go up or down?  Did the supply of corn increase or decrease? </a:t>
            </a:r>
          </a:p>
        </p:txBody>
      </p:sp>
      <p:pic>
        <p:nvPicPr>
          <p:cNvPr id="215" name="Shape 215"/>
          <p:cNvPicPr preferRelativeResize="0"/>
          <p:nvPr/>
        </p:nvPicPr>
        <p:blipFill rotWithShape="1">
          <a:blip r:embed="rId3">
            <a:alphaModFix/>
          </a:blip>
          <a:srcRect/>
          <a:stretch/>
        </p:blipFill>
        <p:spPr>
          <a:xfrm>
            <a:off x="7016750" y="0"/>
            <a:ext cx="1878011" cy="280352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None/>
            </a:pPr>
            <a:endParaRPr sz="4400" b="0" i="0" u="none" strike="noStrike" cap="none" baseline="0">
              <a:solidFill>
                <a:schemeClr val="dk2"/>
              </a:solidFill>
              <a:latin typeface="Arial"/>
              <a:ea typeface="Arial"/>
              <a:cs typeface="Arial"/>
              <a:sym typeface="Arial"/>
            </a:endParaRPr>
          </a:p>
        </p:txBody>
      </p:sp>
      <p:sp>
        <p:nvSpPr>
          <p:cNvPr id="221" name="Shape 221"/>
          <p:cNvSpPr txBox="1">
            <a:spLocks noGrp="1"/>
          </p:cNvSpPr>
          <p:nvPr>
            <p:ph type="body" idx="1"/>
          </p:nvPr>
        </p:nvSpPr>
        <p:spPr>
          <a:xfrm>
            <a:off x="1524000" y="1600200"/>
            <a:ext cx="7162799" cy="34591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600" b="0" i="0" u="none" strike="noStrike" cap="none" baseline="0">
                <a:solidFill>
                  <a:schemeClr val="dk1"/>
                </a:solidFill>
                <a:latin typeface="Arial"/>
                <a:ea typeface="Arial"/>
                <a:cs typeface="Arial"/>
                <a:sym typeface="Arial"/>
              </a:rPr>
              <a:t>In America Subsidies have lowered the price for agricultural goods.</a:t>
            </a:r>
          </a:p>
        </p:txBody>
      </p:sp>
      <p:pic>
        <p:nvPicPr>
          <p:cNvPr id="222" name="Shape 222"/>
          <p:cNvPicPr preferRelativeResize="0"/>
          <p:nvPr/>
        </p:nvPicPr>
        <p:blipFill rotWithShape="1">
          <a:blip r:embed="rId3">
            <a:alphaModFix/>
          </a:blip>
          <a:srcRect/>
          <a:stretch/>
        </p:blipFill>
        <p:spPr>
          <a:xfrm>
            <a:off x="990600" y="2862261"/>
            <a:ext cx="5791200" cy="3995736"/>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Problem with big subsidies</a:t>
            </a:r>
          </a:p>
        </p:txBody>
      </p:sp>
      <p:pic>
        <p:nvPicPr>
          <p:cNvPr id="229" name="Shape 229"/>
          <p:cNvPicPr preferRelativeResize="0"/>
          <p:nvPr/>
        </p:nvPicPr>
        <p:blipFill rotWithShape="1">
          <a:blip r:embed="rId3">
            <a:alphaModFix/>
          </a:blip>
          <a:srcRect/>
          <a:stretch/>
        </p:blipFill>
        <p:spPr>
          <a:xfrm>
            <a:off x="0" y="1401762"/>
            <a:ext cx="6189662" cy="4451350"/>
          </a:xfrm>
          <a:prstGeom prst="rect">
            <a:avLst/>
          </a:prstGeom>
          <a:noFill/>
          <a:ln>
            <a:noFill/>
          </a:ln>
        </p:spPr>
      </p:pic>
      <p:sp>
        <p:nvSpPr>
          <p:cNvPr id="230" name="Shape 230"/>
          <p:cNvSpPr txBox="1"/>
          <p:nvPr/>
        </p:nvSpPr>
        <p:spPr>
          <a:xfrm>
            <a:off x="6432550" y="1289050"/>
            <a:ext cx="2420937" cy="55689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Nunito"/>
              <a:buNone/>
            </a:pPr>
            <a:r>
              <a:rPr lang="en-US" sz="2400" b="1" i="0" u="none" strike="noStrike" cap="none" baseline="0">
                <a:solidFill>
                  <a:schemeClr val="dk1"/>
                </a:solidFill>
                <a:latin typeface="Nunito"/>
                <a:ea typeface="Nunito"/>
                <a:cs typeface="Nunito"/>
                <a:sym typeface="Nunito"/>
              </a:rPr>
              <a:t>Subsidies make agricultural products in the US and Europe much cheaper.  No other countries can farm for as cheap as we can because they don’t get money from the gov’t (subsidy).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1524000" y="-228600"/>
            <a:ext cx="7158036" cy="1412874"/>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chemeClr val="dk2"/>
                </a:solidFill>
                <a:latin typeface="Arial"/>
                <a:ea typeface="Arial"/>
                <a:cs typeface="Arial"/>
                <a:sym typeface="Arial"/>
              </a:rPr>
              <a:t>Supply Factors</a:t>
            </a:r>
          </a:p>
        </p:txBody>
      </p:sp>
      <p:sp>
        <p:nvSpPr>
          <p:cNvPr id="237" name="Shape 237"/>
          <p:cNvSpPr txBox="1">
            <a:spLocks noGrp="1"/>
          </p:cNvSpPr>
          <p:nvPr>
            <p:ph type="body" idx="1"/>
          </p:nvPr>
        </p:nvSpPr>
        <p:spPr>
          <a:xfrm>
            <a:off x="0" y="2743200"/>
            <a:ext cx="9144000" cy="4114800"/>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5. </a:t>
            </a:r>
            <a:r>
              <a:rPr lang="en-US" sz="2400" b="0" i="0" u="sng" strike="noStrike" cap="none" baseline="0">
                <a:solidFill>
                  <a:schemeClr val="dk1"/>
                </a:solidFill>
                <a:latin typeface="Arial"/>
                <a:ea typeface="Arial"/>
                <a:cs typeface="Arial"/>
                <a:sym typeface="Arial"/>
              </a:rPr>
              <a:t>Producer Expectations</a:t>
            </a:r>
            <a:r>
              <a:rPr lang="en-US" sz="2400" b="0" i="0" u="none" strike="noStrike" cap="none" baseline="0">
                <a:solidFill>
                  <a:schemeClr val="dk1"/>
                </a:solidFill>
                <a:latin typeface="Arial"/>
                <a:ea typeface="Arial"/>
                <a:cs typeface="Arial"/>
                <a:sym typeface="Arial"/>
              </a:rPr>
              <a:t>: If producers think that consumer demand will drop, then they reduce supply.  If they think demand will increase then they increase supply.</a:t>
            </a:r>
          </a:p>
          <a:p>
            <a:pPr marL="609600" marR="0" lvl="0" indent="-457200" algn="l" rtl="0">
              <a:lnSpc>
                <a:spcPct val="90000"/>
              </a:lnSpc>
              <a:spcBef>
                <a:spcPts val="480"/>
              </a:spcBef>
              <a:spcAft>
                <a:spcPts val="0"/>
              </a:spcAft>
              <a:buClr>
                <a:schemeClr val="dk1"/>
              </a:buClr>
              <a:buFont typeface="Arial"/>
              <a:buNone/>
            </a:pPr>
            <a:endParaRPr sz="2400" b="0" i="0" u="sng" strike="noStrike" cap="none" baseline="0">
              <a:solidFill>
                <a:schemeClr val="dk1"/>
              </a:solidFill>
              <a:latin typeface="Arial"/>
              <a:ea typeface="Arial"/>
              <a:cs typeface="Arial"/>
              <a:sym typeface="Arial"/>
            </a:endParaRPr>
          </a:p>
          <a:p>
            <a:pPr marL="609600" marR="0" lvl="0" indent="-609600" algn="l" rtl="0">
              <a:lnSpc>
                <a:spcPct val="90000"/>
              </a:lnSpc>
              <a:spcBef>
                <a:spcPts val="480"/>
              </a:spcBef>
              <a:spcAft>
                <a:spcPts val="0"/>
              </a:spcAft>
              <a:buClr>
                <a:schemeClr val="dk1"/>
              </a:buClr>
              <a:buFont typeface="Arial"/>
              <a:buNone/>
            </a:pPr>
            <a:endParaRPr sz="2400" b="0" i="0" u="sng" strike="noStrike" cap="none" baseline="0">
              <a:solidFill>
                <a:schemeClr val="dk1"/>
              </a:solidFill>
              <a:latin typeface="Arial"/>
              <a:ea typeface="Arial"/>
              <a:cs typeface="Arial"/>
              <a:sym typeface="Arial"/>
            </a:endParaRPr>
          </a:p>
          <a:p>
            <a:pPr marL="609600" marR="0" lvl="0" indent="-457200" algn="l" rtl="0">
              <a:lnSpc>
                <a:spcPct val="90000"/>
              </a:lnSpc>
              <a:spcBef>
                <a:spcPts val="480"/>
              </a:spcBef>
              <a:spcAft>
                <a:spcPts val="0"/>
              </a:spcAft>
              <a:buClr>
                <a:schemeClr val="dk1"/>
              </a:buClr>
              <a:buFont typeface="Arial"/>
              <a:buNone/>
            </a:pPr>
            <a:endParaRPr sz="2400" b="0" i="0" u="sng" strike="noStrike" cap="none" baseline="0">
              <a:solidFill>
                <a:schemeClr val="dk1"/>
              </a:solidFill>
              <a:latin typeface="Arial"/>
              <a:ea typeface="Arial"/>
              <a:cs typeface="Arial"/>
              <a:sym typeface="Arial"/>
            </a:endParaRPr>
          </a:p>
          <a:p>
            <a:pPr marL="609600" marR="0" lvl="0" indent="-609600" algn="l" rtl="0">
              <a:lnSpc>
                <a:spcPct val="90000"/>
              </a:lnSpc>
              <a:spcBef>
                <a:spcPts val="480"/>
              </a:spcBef>
              <a:spcAft>
                <a:spcPts val="0"/>
              </a:spcAft>
              <a:buClr>
                <a:schemeClr val="dk1"/>
              </a:buClr>
              <a:buSzPct val="100000"/>
              <a:buFont typeface="Arial"/>
              <a:buChar char="•"/>
            </a:pPr>
            <a:r>
              <a:rPr lang="en-US" sz="2400" b="0" i="0" u="sng" strike="noStrike" cap="none" baseline="0">
                <a:solidFill>
                  <a:schemeClr val="dk1"/>
                </a:solidFill>
                <a:latin typeface="Arial"/>
                <a:ea typeface="Arial"/>
                <a:cs typeface="Arial"/>
                <a:sym typeface="Arial"/>
              </a:rPr>
              <a:t>Example:</a:t>
            </a:r>
            <a:r>
              <a:rPr lang="en-US" sz="2400" b="0" i="0" u="none" strike="noStrike" cap="none" baseline="0">
                <a:solidFill>
                  <a:schemeClr val="dk1"/>
                </a:solidFill>
                <a:latin typeface="Arial"/>
                <a:ea typeface="Arial"/>
                <a:cs typeface="Arial"/>
                <a:sym typeface="Arial"/>
              </a:rPr>
              <a:t>  As the weather gets warmer near the end of the school year clothing stores expect consumers will want to buy summer clothes.  Did the supply of winter clothes increase or decrease?  Did the supply of SUMMER clothes increase or decrease?</a:t>
            </a:r>
          </a:p>
        </p:txBody>
      </p:sp>
      <p:pic>
        <p:nvPicPr>
          <p:cNvPr id="238" name="Shape 238"/>
          <p:cNvPicPr preferRelativeResize="0"/>
          <p:nvPr/>
        </p:nvPicPr>
        <p:blipFill rotWithShape="1">
          <a:blip r:embed="rId3">
            <a:alphaModFix/>
          </a:blip>
          <a:srcRect/>
          <a:stretch/>
        </p:blipFill>
        <p:spPr>
          <a:xfrm>
            <a:off x="6173787" y="838200"/>
            <a:ext cx="2970211" cy="1865312"/>
          </a:xfrm>
          <a:prstGeom prst="rect">
            <a:avLst/>
          </a:prstGeom>
          <a:noFill/>
          <a:ln>
            <a:noFill/>
          </a:ln>
        </p:spPr>
      </p:pic>
      <p:pic>
        <p:nvPicPr>
          <p:cNvPr id="239" name="Shape 239"/>
          <p:cNvPicPr preferRelativeResize="0"/>
          <p:nvPr/>
        </p:nvPicPr>
        <p:blipFill rotWithShape="1">
          <a:blip r:embed="rId4">
            <a:alphaModFix/>
          </a:blip>
          <a:srcRect b="9930"/>
          <a:stretch/>
        </p:blipFill>
        <p:spPr>
          <a:xfrm>
            <a:off x="533400" y="0"/>
            <a:ext cx="1879599" cy="253365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 Fun with Supply Shifts!</a:t>
            </a:r>
          </a:p>
        </p:txBody>
      </p:sp>
      <p:sp>
        <p:nvSpPr>
          <p:cNvPr id="245" name="Shape 24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1.</a:t>
            </a:r>
          </a:p>
        </p:txBody>
      </p:sp>
      <p:graphicFrame>
        <p:nvGraphicFramePr>
          <p:cNvPr id="246" name="Shape 246"/>
          <p:cNvGraphicFramePr/>
          <p:nvPr/>
        </p:nvGraphicFramePr>
        <p:xfrm>
          <a:off x="246062" y="3595687"/>
          <a:ext cx="8897900" cy="3382950"/>
        </p:xfrm>
        <a:graphic>
          <a:graphicData uri="http://schemas.openxmlformats.org/drawingml/2006/table">
            <a:tbl>
              <a:tblPr>
                <a:noFill/>
                <a:tableStyleId>{E9C53A60-F6C0-41FC-AC9A-194443742BA4}</a:tableStyleId>
              </a:tblPr>
              <a:tblGrid>
                <a:gridCol w="2671750"/>
                <a:gridCol w="1778000"/>
                <a:gridCol w="2224075"/>
                <a:gridCol w="2224075"/>
              </a:tblGrid>
              <a:tr h="94455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Scenario</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Supply Factor</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Increase or Decrease?</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Graph</a:t>
                      </a: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438400">
                <a:tc>
                  <a:txBody>
                    <a:bodyPr/>
                    <a:lstStyle/>
                    <a:p>
                      <a:pPr marL="0" marR="0" lvl="0" indent="0" algn="l" rtl="0">
                        <a:lnSpc>
                          <a:spcPct val="100000"/>
                        </a:lnSpc>
                        <a:spcBef>
                          <a:spcPts val="0"/>
                        </a:spcBef>
                        <a:spcAft>
                          <a:spcPts val="0"/>
                        </a:spcAft>
                        <a:buClr>
                          <a:srgbClr val="FF0000"/>
                        </a:buClr>
                        <a:buSzPct val="25000"/>
                        <a:buFont typeface="Arial"/>
                        <a:buNone/>
                      </a:pPr>
                      <a:r>
                        <a:rPr lang="en-US" sz="2200" b="1" i="0" u="none" strike="noStrike" cap="none" baseline="0">
                          <a:solidFill>
                            <a:srgbClr val="FF0000"/>
                          </a:solidFill>
                          <a:latin typeface="Arial"/>
                          <a:ea typeface="Arial"/>
                          <a:cs typeface="Arial"/>
                          <a:sym typeface="Arial"/>
                        </a:rPr>
                        <a:t>Congress just voted to raise taxes on corporations to pay for entitlement programs</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pic>
        <p:nvPicPr>
          <p:cNvPr id="247" name="Shape 247"/>
          <p:cNvPicPr preferRelativeResize="0"/>
          <p:nvPr/>
        </p:nvPicPr>
        <p:blipFill rotWithShape="1">
          <a:blip r:embed="rId3">
            <a:alphaModFix/>
          </a:blip>
          <a:srcRect/>
          <a:stretch/>
        </p:blipFill>
        <p:spPr>
          <a:xfrm>
            <a:off x="441325" y="1423987"/>
            <a:ext cx="2185986" cy="1984374"/>
          </a:xfrm>
          <a:prstGeom prst="rect">
            <a:avLst/>
          </a:prstGeom>
          <a:noFill/>
          <a:ln>
            <a:noFill/>
          </a:ln>
        </p:spPr>
      </p:pic>
      <p:pic>
        <p:nvPicPr>
          <p:cNvPr id="248" name="Shape 248"/>
          <p:cNvPicPr preferRelativeResize="0"/>
          <p:nvPr/>
        </p:nvPicPr>
        <p:blipFill rotWithShape="1">
          <a:blip r:embed="rId4">
            <a:alphaModFix/>
          </a:blip>
          <a:srcRect/>
          <a:stretch/>
        </p:blipFill>
        <p:spPr>
          <a:xfrm>
            <a:off x="7315200" y="1143000"/>
            <a:ext cx="1828800" cy="2278061"/>
          </a:xfrm>
          <a:prstGeom prst="rect">
            <a:avLst/>
          </a:prstGeom>
          <a:noFill/>
          <a:ln>
            <a:noFill/>
          </a:ln>
        </p:spPr>
      </p:pic>
      <p:cxnSp>
        <p:nvCxnSpPr>
          <p:cNvPr id="249" name="Shape 249"/>
          <p:cNvCxnSpPr/>
          <p:nvPr/>
        </p:nvCxnSpPr>
        <p:spPr>
          <a:xfrm>
            <a:off x="6064250" y="763587"/>
            <a:ext cx="0" cy="2819400"/>
          </a:xfrm>
          <a:prstGeom prst="straightConnector1">
            <a:avLst/>
          </a:prstGeom>
          <a:noFill/>
          <a:ln w="76200" cap="flat">
            <a:solidFill>
              <a:schemeClr val="dk1"/>
            </a:solidFill>
            <a:prstDash val="solid"/>
            <a:miter/>
            <a:headEnd type="none" w="med" len="med"/>
            <a:tailEnd type="none" w="med" len="med"/>
          </a:ln>
        </p:spPr>
      </p:cxnSp>
      <p:cxnSp>
        <p:nvCxnSpPr>
          <p:cNvPr id="250" name="Shape 250"/>
          <p:cNvCxnSpPr/>
          <p:nvPr/>
        </p:nvCxnSpPr>
        <p:spPr>
          <a:xfrm>
            <a:off x="6053137" y="3571875"/>
            <a:ext cx="2895600" cy="0"/>
          </a:xfrm>
          <a:prstGeom prst="straightConnector1">
            <a:avLst/>
          </a:prstGeom>
          <a:noFill/>
          <a:ln w="76200" cap="flat">
            <a:solidFill>
              <a:schemeClr val="dk1"/>
            </a:solidFill>
            <a:prstDash val="solid"/>
            <a:miter/>
            <a:headEnd type="none" w="med" len="med"/>
            <a:tailEnd type="none" w="med" len="med"/>
          </a:ln>
        </p:spPr>
      </p:cxnSp>
      <p:sp>
        <p:nvSpPr>
          <p:cNvPr id="251" name="Shape 251"/>
          <p:cNvSpPr txBox="1"/>
          <p:nvPr/>
        </p:nvSpPr>
        <p:spPr>
          <a:xfrm>
            <a:off x="6815136" y="3724275"/>
            <a:ext cx="1143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sp>
        <p:nvSpPr>
          <p:cNvPr id="252" name="Shape 252"/>
          <p:cNvSpPr txBox="1"/>
          <p:nvPr/>
        </p:nvSpPr>
        <p:spPr>
          <a:xfrm>
            <a:off x="5062537" y="752475"/>
            <a:ext cx="762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chemeClr val="dk2"/>
                </a:solidFill>
                <a:latin typeface="Arial"/>
                <a:ea typeface="Arial"/>
                <a:cs typeface="Arial"/>
                <a:sym typeface="Arial"/>
              </a:rPr>
              <a:t>Fun with Supply Shifts!</a:t>
            </a:r>
          </a:p>
        </p:txBody>
      </p:sp>
      <p:sp>
        <p:nvSpPr>
          <p:cNvPr id="259" name="Shape 25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2.</a:t>
            </a:r>
          </a:p>
        </p:txBody>
      </p:sp>
      <p:graphicFrame>
        <p:nvGraphicFramePr>
          <p:cNvPr id="260" name="Shape 260"/>
          <p:cNvGraphicFramePr/>
          <p:nvPr/>
        </p:nvGraphicFramePr>
        <p:xfrm>
          <a:off x="0" y="3475037"/>
          <a:ext cx="9372575" cy="3047975"/>
        </p:xfrm>
        <a:graphic>
          <a:graphicData uri="http://schemas.openxmlformats.org/drawingml/2006/table">
            <a:tbl>
              <a:tblPr>
                <a:noFill/>
                <a:tableStyleId>{5E009393-A8F0-4D89-9B64-292508C6BD04}</a:tableStyleId>
              </a:tblPr>
              <a:tblGrid>
                <a:gridCol w="2786050"/>
                <a:gridCol w="1901825"/>
                <a:gridCol w="2341550"/>
                <a:gridCol w="2343150"/>
              </a:tblGrid>
              <a:tr h="94455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Scenario</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Supply Factor</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Increase or Decrease?</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dirty="0">
                          <a:solidFill>
                            <a:schemeClr val="dk1"/>
                          </a:solidFill>
                          <a:latin typeface="Arial"/>
                          <a:ea typeface="Arial"/>
                          <a:cs typeface="Arial"/>
                          <a:sym typeface="Arial"/>
                        </a:rPr>
                        <a:t>Graph</a:t>
                      </a: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103425">
                <a:tc>
                  <a:txBody>
                    <a:bodyPr/>
                    <a:lstStyle/>
                    <a:p>
                      <a:pPr marL="0" marR="0" lvl="0" indent="0" algn="l" rtl="0">
                        <a:lnSpc>
                          <a:spcPct val="100000"/>
                        </a:lnSpc>
                        <a:spcBef>
                          <a:spcPts val="0"/>
                        </a:spcBef>
                        <a:spcAft>
                          <a:spcPts val="0"/>
                        </a:spcAft>
                        <a:buClr>
                          <a:srgbClr val="FF0000"/>
                        </a:buClr>
                        <a:buSzPct val="25000"/>
                        <a:buFont typeface="Arial"/>
                        <a:buNone/>
                      </a:pPr>
                      <a:r>
                        <a:rPr lang="en-US" sz="2200" b="1" i="0" u="none" strike="noStrike" cap="none" baseline="0">
                          <a:solidFill>
                            <a:srgbClr val="FF0000"/>
                          </a:solidFill>
                          <a:latin typeface="Arial"/>
                          <a:ea typeface="Arial"/>
                          <a:cs typeface="Arial"/>
                          <a:sym typeface="Arial"/>
                        </a:rPr>
                        <a:t>Congress just passed a bill giving all cotton producers $2 for every bushel of cotton produced</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cxnSp>
        <p:nvCxnSpPr>
          <p:cNvPr id="261" name="Shape 261"/>
          <p:cNvCxnSpPr/>
          <p:nvPr/>
        </p:nvCxnSpPr>
        <p:spPr>
          <a:xfrm>
            <a:off x="5562600" y="706437"/>
            <a:ext cx="0" cy="2743199"/>
          </a:xfrm>
          <a:prstGeom prst="straightConnector1">
            <a:avLst/>
          </a:prstGeom>
          <a:noFill/>
          <a:ln w="76200" cap="flat">
            <a:solidFill>
              <a:schemeClr val="dk1"/>
            </a:solidFill>
            <a:prstDash val="solid"/>
            <a:miter/>
            <a:headEnd type="none" w="med" len="med"/>
            <a:tailEnd type="none" w="med" len="med"/>
          </a:ln>
        </p:spPr>
      </p:cxnSp>
      <p:cxnSp>
        <p:nvCxnSpPr>
          <p:cNvPr id="262" name="Shape 262"/>
          <p:cNvCxnSpPr/>
          <p:nvPr/>
        </p:nvCxnSpPr>
        <p:spPr>
          <a:xfrm>
            <a:off x="5562600" y="3449637"/>
            <a:ext cx="3048000" cy="0"/>
          </a:xfrm>
          <a:prstGeom prst="straightConnector1">
            <a:avLst/>
          </a:prstGeom>
          <a:noFill/>
          <a:ln w="76200" cap="flat">
            <a:solidFill>
              <a:schemeClr val="dk1"/>
            </a:solidFill>
            <a:prstDash val="solid"/>
            <a:miter/>
            <a:headEnd type="none" w="med" len="med"/>
            <a:tailEnd type="none" w="med" len="med"/>
          </a:ln>
        </p:spPr>
      </p:cxnSp>
      <p:sp>
        <p:nvSpPr>
          <p:cNvPr id="263" name="Shape 263"/>
          <p:cNvSpPr txBox="1"/>
          <p:nvPr/>
        </p:nvSpPr>
        <p:spPr>
          <a:xfrm>
            <a:off x="4724400" y="858837"/>
            <a:ext cx="838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sp>
        <p:nvSpPr>
          <p:cNvPr id="264" name="Shape 264"/>
          <p:cNvSpPr txBox="1"/>
          <p:nvPr/>
        </p:nvSpPr>
        <p:spPr>
          <a:xfrm>
            <a:off x="7535861" y="3048000"/>
            <a:ext cx="1295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pic>
        <p:nvPicPr>
          <p:cNvPr id="265" name="Shape 265"/>
          <p:cNvPicPr preferRelativeResize="0"/>
          <p:nvPr/>
        </p:nvPicPr>
        <p:blipFill rotWithShape="1">
          <a:blip r:embed="rId3">
            <a:alphaModFix/>
          </a:blip>
          <a:srcRect/>
          <a:stretch/>
        </p:blipFill>
        <p:spPr>
          <a:xfrm>
            <a:off x="304800" y="1066800"/>
            <a:ext cx="4516438" cy="2317748"/>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pic>
        <p:nvPicPr>
          <p:cNvPr id="271" name="Shape 271"/>
          <p:cNvPicPr preferRelativeResize="0"/>
          <p:nvPr/>
        </p:nvPicPr>
        <p:blipFill rotWithShape="1">
          <a:blip r:embed="rId3">
            <a:alphaModFix/>
          </a:blip>
          <a:srcRect/>
          <a:stretch/>
        </p:blipFill>
        <p:spPr>
          <a:xfrm>
            <a:off x="363537" y="1401762"/>
            <a:ext cx="3268661" cy="2181224"/>
          </a:xfrm>
          <a:prstGeom prst="rect">
            <a:avLst/>
          </a:prstGeom>
          <a:noFill/>
          <a:ln>
            <a:noFill/>
          </a:ln>
        </p:spPr>
      </p:pic>
      <p:sp>
        <p:nvSpPr>
          <p:cNvPr id="272" name="Shape 272"/>
          <p:cNvSpPr txBox="1">
            <a:spLocks noGrp="1"/>
          </p:cNvSpPr>
          <p:nvPr>
            <p:ph type="title"/>
          </p:nvPr>
        </p:nvSpPr>
        <p:spPr>
          <a:xfrm>
            <a:off x="457200" y="-2286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chemeClr val="dk2"/>
                </a:solidFill>
                <a:latin typeface="Arial"/>
                <a:ea typeface="Arial"/>
                <a:cs typeface="Arial"/>
                <a:sym typeface="Arial"/>
              </a:rPr>
              <a:t>Fun with Supply Shifts!</a:t>
            </a:r>
          </a:p>
        </p:txBody>
      </p:sp>
      <p:sp>
        <p:nvSpPr>
          <p:cNvPr id="273" name="Shape 273"/>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3.</a:t>
            </a:r>
          </a:p>
        </p:txBody>
      </p:sp>
      <p:graphicFrame>
        <p:nvGraphicFramePr>
          <p:cNvPr id="274" name="Shape 274"/>
          <p:cNvGraphicFramePr/>
          <p:nvPr/>
        </p:nvGraphicFramePr>
        <p:xfrm>
          <a:off x="246062" y="3679825"/>
          <a:ext cx="8897900" cy="3047975"/>
        </p:xfrm>
        <a:graphic>
          <a:graphicData uri="http://schemas.openxmlformats.org/drawingml/2006/table">
            <a:tbl>
              <a:tblPr>
                <a:noFill/>
                <a:tableStyleId>{89846332-73E0-4E74-B3C1-9933FF87A4A9}</a:tableStyleId>
              </a:tblPr>
              <a:tblGrid>
                <a:gridCol w="2700325"/>
                <a:gridCol w="1749425"/>
                <a:gridCol w="2224075"/>
                <a:gridCol w="2224075"/>
              </a:tblGrid>
              <a:tr h="94455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Scenario</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Supply Factor</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Increase or Decrease?</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Graph</a:t>
                      </a: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103425">
                <a:tc>
                  <a:txBody>
                    <a:bodyPr/>
                    <a:lstStyle/>
                    <a:p>
                      <a:pPr marL="0" marR="0" lvl="0" indent="0" algn="l" rtl="0">
                        <a:lnSpc>
                          <a:spcPct val="100000"/>
                        </a:lnSpc>
                        <a:spcBef>
                          <a:spcPts val="0"/>
                        </a:spcBef>
                        <a:spcAft>
                          <a:spcPts val="0"/>
                        </a:spcAft>
                        <a:buClr>
                          <a:srgbClr val="FF0000"/>
                        </a:buClr>
                        <a:buSzPct val="25000"/>
                        <a:buFont typeface="Arial"/>
                        <a:buNone/>
                      </a:pPr>
                      <a:r>
                        <a:rPr lang="en-US" sz="2200" b="1" i="0" u="none" strike="noStrike" cap="none" baseline="0">
                          <a:solidFill>
                            <a:srgbClr val="FF0000"/>
                          </a:solidFill>
                          <a:latin typeface="Arial"/>
                          <a:ea typeface="Arial"/>
                          <a:cs typeface="Arial"/>
                          <a:sym typeface="Arial"/>
                        </a:rPr>
                        <a:t>Congress requires all businesses to give male employees 1 month of paternity leave</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pic>
        <p:nvPicPr>
          <p:cNvPr id="275" name="Shape 275"/>
          <p:cNvPicPr preferRelativeResize="0"/>
          <p:nvPr/>
        </p:nvPicPr>
        <p:blipFill rotWithShape="1">
          <a:blip r:embed="rId4">
            <a:alphaModFix/>
          </a:blip>
          <a:srcRect/>
          <a:stretch/>
        </p:blipFill>
        <p:spPr>
          <a:xfrm>
            <a:off x="3392487" y="941387"/>
            <a:ext cx="2243136" cy="2243136"/>
          </a:xfrm>
          <a:prstGeom prst="rect">
            <a:avLst/>
          </a:prstGeom>
          <a:noFill/>
          <a:ln>
            <a:noFill/>
          </a:ln>
        </p:spPr>
      </p:pic>
      <p:cxnSp>
        <p:nvCxnSpPr>
          <p:cNvPr id="276" name="Shape 276"/>
          <p:cNvCxnSpPr/>
          <p:nvPr/>
        </p:nvCxnSpPr>
        <p:spPr>
          <a:xfrm>
            <a:off x="6064250" y="763587"/>
            <a:ext cx="0" cy="2819400"/>
          </a:xfrm>
          <a:prstGeom prst="straightConnector1">
            <a:avLst/>
          </a:prstGeom>
          <a:noFill/>
          <a:ln w="76200" cap="flat">
            <a:solidFill>
              <a:schemeClr val="dk1"/>
            </a:solidFill>
            <a:prstDash val="solid"/>
            <a:miter/>
            <a:headEnd type="none" w="med" len="med"/>
            <a:tailEnd type="none" w="med" len="med"/>
          </a:ln>
        </p:spPr>
      </p:cxnSp>
      <p:sp>
        <p:nvSpPr>
          <p:cNvPr id="277" name="Shape 277"/>
          <p:cNvSpPr txBox="1"/>
          <p:nvPr/>
        </p:nvSpPr>
        <p:spPr>
          <a:xfrm>
            <a:off x="5062537" y="752475"/>
            <a:ext cx="762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cxnSp>
        <p:nvCxnSpPr>
          <p:cNvPr id="278" name="Shape 278"/>
          <p:cNvCxnSpPr/>
          <p:nvPr/>
        </p:nvCxnSpPr>
        <p:spPr>
          <a:xfrm>
            <a:off x="6096000" y="3556000"/>
            <a:ext cx="3048000" cy="0"/>
          </a:xfrm>
          <a:prstGeom prst="straightConnector1">
            <a:avLst/>
          </a:prstGeom>
          <a:noFill/>
          <a:ln w="76200" cap="flat">
            <a:solidFill>
              <a:schemeClr val="dk1"/>
            </a:solidFill>
            <a:prstDash val="solid"/>
            <a:miter/>
            <a:headEnd type="none" w="med" len="med"/>
            <a:tailEnd type="none" w="med" len="med"/>
          </a:ln>
        </p:spPr>
      </p:cxn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Objectives</a:t>
            </a:r>
          </a:p>
        </p:txBody>
      </p:sp>
      <p:sp>
        <p:nvSpPr>
          <p:cNvPr id="92" name="Shape 92"/>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SWBAT explain how supply shifts and affects price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pic>
        <p:nvPicPr>
          <p:cNvPr id="284" name="Shape 284"/>
          <p:cNvPicPr preferRelativeResize="0"/>
          <p:nvPr/>
        </p:nvPicPr>
        <p:blipFill rotWithShape="1">
          <a:blip r:embed="rId3">
            <a:alphaModFix/>
          </a:blip>
          <a:srcRect/>
          <a:stretch/>
        </p:blipFill>
        <p:spPr>
          <a:xfrm>
            <a:off x="498475" y="606425"/>
            <a:ext cx="4225925" cy="3084512"/>
          </a:xfrm>
          <a:prstGeom prst="rect">
            <a:avLst/>
          </a:prstGeom>
          <a:noFill/>
          <a:ln>
            <a:noFill/>
          </a:ln>
        </p:spPr>
      </p:pic>
      <p:sp>
        <p:nvSpPr>
          <p:cNvPr id="285" name="Shape 285"/>
          <p:cNvSpPr txBox="1">
            <a:spLocks noGrp="1"/>
          </p:cNvSpPr>
          <p:nvPr>
            <p:ph type="title"/>
          </p:nvPr>
        </p:nvSpPr>
        <p:spPr>
          <a:xfrm>
            <a:off x="4267200" y="0"/>
            <a:ext cx="53340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000" b="0" i="0" u="none" strike="noStrike" cap="none" baseline="0" dirty="0">
                <a:solidFill>
                  <a:schemeClr val="dk2"/>
                </a:solidFill>
                <a:latin typeface="Arial"/>
                <a:ea typeface="Arial"/>
                <a:cs typeface="Arial"/>
                <a:sym typeface="Arial"/>
              </a:rPr>
              <a:t>Fun with Supply Shifts!</a:t>
            </a:r>
          </a:p>
        </p:txBody>
      </p:sp>
      <p:sp>
        <p:nvSpPr>
          <p:cNvPr id="286" name="Shape 28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4.</a:t>
            </a:r>
          </a:p>
        </p:txBody>
      </p:sp>
      <p:graphicFrame>
        <p:nvGraphicFramePr>
          <p:cNvPr id="287" name="Shape 287"/>
          <p:cNvGraphicFramePr/>
          <p:nvPr/>
        </p:nvGraphicFramePr>
        <p:xfrm>
          <a:off x="246062" y="3806825"/>
          <a:ext cx="8897900" cy="2976550"/>
        </p:xfrm>
        <a:graphic>
          <a:graphicData uri="http://schemas.openxmlformats.org/drawingml/2006/table">
            <a:tbl>
              <a:tblPr>
                <a:noFill/>
                <a:tableStyleId>{05D1B7F3-55DD-4DA2-BC3E-44F83618CD28}</a:tableStyleId>
              </a:tblPr>
              <a:tblGrid>
                <a:gridCol w="2611425"/>
                <a:gridCol w="1838325"/>
                <a:gridCol w="2224075"/>
                <a:gridCol w="2224075"/>
              </a:tblGrid>
              <a:tr h="94455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Scenario</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Supply Factor</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Increase or Decrease?</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Graph</a:t>
                      </a: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032000">
                <a:tc>
                  <a:txBody>
                    <a:bodyPr/>
                    <a:lstStyle/>
                    <a:p>
                      <a:pPr marL="0" marR="0" lvl="0" indent="0" algn="l" rtl="0">
                        <a:lnSpc>
                          <a:spcPct val="100000"/>
                        </a:lnSpc>
                        <a:spcBef>
                          <a:spcPts val="0"/>
                        </a:spcBef>
                        <a:spcAft>
                          <a:spcPts val="0"/>
                        </a:spcAft>
                        <a:buClr>
                          <a:srgbClr val="FF0000"/>
                        </a:buClr>
                        <a:buSzPct val="25000"/>
                        <a:buFont typeface="Arial"/>
                        <a:buNone/>
                      </a:pPr>
                      <a:r>
                        <a:rPr lang="en-US" sz="2200" b="1" i="0" u="none" strike="noStrike" cap="none" baseline="0">
                          <a:solidFill>
                            <a:srgbClr val="FF0000"/>
                          </a:solidFill>
                          <a:latin typeface="Arial"/>
                          <a:ea typeface="Arial"/>
                          <a:cs typeface="Arial"/>
                          <a:sym typeface="Arial"/>
                        </a:rPr>
                        <a:t>A new industrial park was built in Franklin County.</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cxnSp>
        <p:nvCxnSpPr>
          <p:cNvPr id="288" name="Shape 288"/>
          <p:cNvCxnSpPr/>
          <p:nvPr/>
        </p:nvCxnSpPr>
        <p:spPr>
          <a:xfrm>
            <a:off x="5562600" y="920750"/>
            <a:ext cx="0" cy="2743199"/>
          </a:xfrm>
          <a:prstGeom prst="straightConnector1">
            <a:avLst/>
          </a:prstGeom>
          <a:noFill/>
          <a:ln w="76200" cap="flat">
            <a:solidFill>
              <a:schemeClr val="dk1"/>
            </a:solidFill>
            <a:prstDash val="solid"/>
            <a:miter/>
            <a:headEnd type="none" w="med" len="med"/>
            <a:tailEnd type="none" w="med" len="med"/>
          </a:ln>
        </p:spPr>
      </p:cxnSp>
      <p:cxnSp>
        <p:nvCxnSpPr>
          <p:cNvPr id="289" name="Shape 289"/>
          <p:cNvCxnSpPr/>
          <p:nvPr/>
        </p:nvCxnSpPr>
        <p:spPr>
          <a:xfrm>
            <a:off x="5562600" y="3663950"/>
            <a:ext cx="3048000" cy="0"/>
          </a:xfrm>
          <a:prstGeom prst="straightConnector1">
            <a:avLst/>
          </a:prstGeom>
          <a:noFill/>
          <a:ln w="76200" cap="flat">
            <a:solidFill>
              <a:schemeClr val="dk1"/>
            </a:solidFill>
            <a:prstDash val="solid"/>
            <a:miter/>
            <a:headEnd type="none" w="med" len="med"/>
            <a:tailEnd type="none" w="med" len="med"/>
          </a:ln>
        </p:spPr>
      </p:cxnSp>
      <p:sp>
        <p:nvSpPr>
          <p:cNvPr id="290" name="Shape 290"/>
          <p:cNvSpPr txBox="1"/>
          <p:nvPr/>
        </p:nvSpPr>
        <p:spPr>
          <a:xfrm>
            <a:off x="4724400" y="1073150"/>
            <a:ext cx="838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sp>
        <p:nvSpPr>
          <p:cNvPr id="291" name="Shape 291"/>
          <p:cNvSpPr txBox="1"/>
          <p:nvPr/>
        </p:nvSpPr>
        <p:spPr>
          <a:xfrm>
            <a:off x="7535861" y="3262311"/>
            <a:ext cx="1295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0" y="-261937"/>
            <a:ext cx="9144000"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Fun with Supply Shifts!</a:t>
            </a:r>
          </a:p>
        </p:txBody>
      </p:sp>
      <p:sp>
        <p:nvSpPr>
          <p:cNvPr id="298" name="Shape 298"/>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5.</a:t>
            </a:r>
          </a:p>
        </p:txBody>
      </p:sp>
      <p:graphicFrame>
        <p:nvGraphicFramePr>
          <p:cNvPr id="299" name="Shape 299"/>
          <p:cNvGraphicFramePr/>
          <p:nvPr/>
        </p:nvGraphicFramePr>
        <p:xfrm>
          <a:off x="246062" y="3751262"/>
          <a:ext cx="8897900" cy="3133700"/>
        </p:xfrm>
        <a:graphic>
          <a:graphicData uri="http://schemas.openxmlformats.org/drawingml/2006/table">
            <a:tbl>
              <a:tblPr>
                <a:noFill/>
                <a:tableStyleId>{E2A2840F-BECC-403E-AD9B-15AB5539DB37}</a:tableStyleId>
              </a:tblPr>
              <a:tblGrid>
                <a:gridCol w="2554275"/>
                <a:gridCol w="1895475"/>
                <a:gridCol w="2224075"/>
                <a:gridCol w="2224075"/>
              </a:tblGrid>
              <a:tr h="1030275">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Scenario</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Supply</a:t>
                      </a:r>
                    </a:p>
                    <a:p>
                      <a:pPr marL="0" marR="0" lvl="0" indent="0" algn="l" rtl="0">
                        <a:lnSpc>
                          <a:spcPct val="100000"/>
                        </a:lnSpc>
                        <a:spcBef>
                          <a:spcPts val="56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Factor</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Increase or Decrease?</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Graph</a:t>
                      </a: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103425">
                <a:tc>
                  <a:txBody>
                    <a:bodyPr/>
                    <a:lstStyle/>
                    <a:p>
                      <a:pPr marL="0" marR="0" lvl="0" indent="0" algn="l" rtl="0">
                        <a:lnSpc>
                          <a:spcPct val="100000"/>
                        </a:lnSpc>
                        <a:spcBef>
                          <a:spcPts val="0"/>
                        </a:spcBef>
                        <a:spcAft>
                          <a:spcPts val="0"/>
                        </a:spcAft>
                        <a:buClr>
                          <a:srgbClr val="FF0000"/>
                        </a:buClr>
                        <a:buSzPct val="25000"/>
                        <a:buFont typeface="Arial"/>
                        <a:buNone/>
                      </a:pPr>
                      <a:r>
                        <a:rPr lang="en-US" sz="2200" b="1" i="0" u="none" strike="noStrike" cap="none" baseline="0">
                          <a:solidFill>
                            <a:srgbClr val="FF0000"/>
                          </a:solidFill>
                          <a:latin typeface="Arial"/>
                          <a:ea typeface="Arial"/>
                          <a:cs typeface="Arial"/>
                          <a:sym typeface="Arial"/>
                        </a:rPr>
                        <a:t>Producers think that demand is going to drop for Regular TVs when all TVs go to Hi-Def. </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Arial"/>
                        <a:ea typeface="Arial"/>
                        <a:cs typeface="Arial"/>
                        <a:sym typeface="Arial"/>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cxnSp>
        <p:nvCxnSpPr>
          <p:cNvPr id="300" name="Shape 300"/>
          <p:cNvCxnSpPr/>
          <p:nvPr/>
        </p:nvCxnSpPr>
        <p:spPr>
          <a:xfrm>
            <a:off x="6078537" y="677862"/>
            <a:ext cx="0" cy="2819400"/>
          </a:xfrm>
          <a:prstGeom prst="straightConnector1">
            <a:avLst/>
          </a:prstGeom>
          <a:noFill/>
          <a:ln w="76200" cap="flat">
            <a:solidFill>
              <a:schemeClr val="dk1"/>
            </a:solidFill>
            <a:prstDash val="solid"/>
            <a:miter/>
            <a:headEnd type="none" w="med" len="med"/>
            <a:tailEnd type="none" w="med" len="med"/>
          </a:ln>
        </p:spPr>
      </p:cxnSp>
      <p:sp>
        <p:nvSpPr>
          <p:cNvPr id="301" name="Shape 301"/>
          <p:cNvSpPr txBox="1"/>
          <p:nvPr/>
        </p:nvSpPr>
        <p:spPr>
          <a:xfrm>
            <a:off x="7758111" y="2998786"/>
            <a:ext cx="1143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sp>
        <p:nvSpPr>
          <p:cNvPr id="302" name="Shape 302"/>
          <p:cNvSpPr txBox="1"/>
          <p:nvPr/>
        </p:nvSpPr>
        <p:spPr>
          <a:xfrm>
            <a:off x="5062537" y="752475"/>
            <a:ext cx="762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cxnSp>
        <p:nvCxnSpPr>
          <p:cNvPr id="303" name="Shape 303"/>
          <p:cNvCxnSpPr/>
          <p:nvPr/>
        </p:nvCxnSpPr>
        <p:spPr>
          <a:xfrm>
            <a:off x="6096000" y="3432175"/>
            <a:ext cx="3048000" cy="0"/>
          </a:xfrm>
          <a:prstGeom prst="straightConnector1">
            <a:avLst/>
          </a:prstGeom>
          <a:noFill/>
          <a:ln w="76200" cap="flat">
            <a:solidFill>
              <a:schemeClr val="dk1"/>
            </a:solidFill>
            <a:prstDash val="solid"/>
            <a:miter/>
            <a:headEnd type="none" w="med" len="med"/>
            <a:tailEnd type="none" w="med" len="med"/>
          </a:ln>
        </p:spPr>
      </p:cxnSp>
      <p:pic>
        <p:nvPicPr>
          <p:cNvPr id="304" name="Shape 304"/>
          <p:cNvPicPr preferRelativeResize="0"/>
          <p:nvPr/>
        </p:nvPicPr>
        <p:blipFill rotWithShape="1">
          <a:blip r:embed="rId3">
            <a:alphaModFix/>
          </a:blip>
          <a:srcRect t="4408" r="27320"/>
          <a:stretch/>
        </p:blipFill>
        <p:spPr>
          <a:xfrm>
            <a:off x="2870200" y="1096962"/>
            <a:ext cx="2609849" cy="2576511"/>
          </a:xfrm>
          <a:prstGeom prst="rect">
            <a:avLst/>
          </a:prstGeom>
          <a:noFill/>
          <a:ln>
            <a:noFill/>
          </a:ln>
        </p:spPr>
      </p:pic>
      <p:pic>
        <p:nvPicPr>
          <p:cNvPr id="305" name="Shape 305"/>
          <p:cNvPicPr preferRelativeResize="0"/>
          <p:nvPr/>
        </p:nvPicPr>
        <p:blipFill rotWithShape="1">
          <a:blip r:embed="rId4">
            <a:alphaModFix/>
          </a:blip>
          <a:srcRect b="41691"/>
          <a:stretch/>
        </p:blipFill>
        <p:spPr>
          <a:xfrm>
            <a:off x="0" y="1371600"/>
            <a:ext cx="2751136" cy="1649411"/>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 6,7&amp;8</a:t>
            </a:r>
          </a:p>
        </p:txBody>
      </p:sp>
      <p:sp>
        <p:nvSpPr>
          <p:cNvPr id="312" name="Shape 312"/>
          <p:cNvSpPr txBox="1">
            <a:spLocks noGrp="1"/>
          </p:cNvSpPr>
          <p:nvPr>
            <p:ph type="body" idx="1"/>
          </p:nvPr>
        </p:nvSpPr>
        <p:spPr>
          <a:xfrm>
            <a:off x="301625" y="1536700"/>
            <a:ext cx="8524874" cy="49657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With a partner write a supply shift scenario. </a:t>
            </a:r>
          </a:p>
          <a:p>
            <a:pPr marL="742950" marR="0" lvl="1" indent="-285750" algn="l" rtl="0">
              <a:lnSpc>
                <a:spcPct val="100000"/>
              </a:lnSpc>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Make sure you know what the “supply” is, whether demand increased or decreased and how to draw the graph.</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Check their answer</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Repeat for #7 and 8</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Minute Paper</a:t>
            </a:r>
          </a:p>
        </p:txBody>
      </p:sp>
      <p:sp>
        <p:nvSpPr>
          <p:cNvPr id="331" name="Shape 331"/>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Describe in your own words three ways that supply could change.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DO NOW</a:t>
            </a:r>
          </a:p>
        </p:txBody>
      </p:sp>
      <p:sp>
        <p:nvSpPr>
          <p:cNvPr id="99" name="Shape 99"/>
          <p:cNvSpPr txBox="1">
            <a:spLocks noGrp="1"/>
          </p:cNvSpPr>
          <p:nvPr>
            <p:ph type="body" idx="1"/>
          </p:nvPr>
        </p:nvSpPr>
        <p:spPr>
          <a:xfrm>
            <a:off x="-280987" y="1096962"/>
            <a:ext cx="4852986" cy="556895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Predict </a:t>
            </a:r>
          </a:p>
          <a:p>
            <a:pPr marL="742950" marR="0" lvl="1" indent="-285750" algn="l" rtl="0">
              <a:lnSpc>
                <a:spcPct val="100000"/>
              </a:lnSpc>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What happens to the quantity </a:t>
            </a:r>
            <a:r>
              <a:rPr lang="en-US" sz="2800" b="0" i="1" u="sng" strike="noStrike" cap="none" baseline="0">
                <a:solidFill>
                  <a:schemeClr val="dk1"/>
                </a:solidFill>
                <a:latin typeface="Arial"/>
                <a:ea typeface="Arial"/>
                <a:cs typeface="Arial"/>
                <a:sym typeface="Arial"/>
              </a:rPr>
              <a:t>supplied</a:t>
            </a:r>
            <a:r>
              <a:rPr lang="en-US" sz="2800" b="0" i="1" u="none" strike="noStrike" cap="none" baseline="0">
                <a:solidFill>
                  <a:schemeClr val="dk1"/>
                </a:solidFill>
                <a:latin typeface="Arial"/>
                <a:ea typeface="Arial"/>
                <a:cs typeface="Arial"/>
                <a:sym typeface="Arial"/>
              </a:rPr>
              <a:t> </a:t>
            </a:r>
            <a:r>
              <a:rPr lang="en-US" sz="2800" b="0" i="0" u="none" strike="noStrike" cap="none" baseline="0">
                <a:solidFill>
                  <a:schemeClr val="dk1"/>
                </a:solidFill>
                <a:latin typeface="Arial"/>
                <a:ea typeface="Arial"/>
                <a:cs typeface="Arial"/>
                <a:sym typeface="Arial"/>
              </a:rPr>
              <a:t>as price goes UP?</a:t>
            </a:r>
          </a:p>
          <a:p>
            <a:pPr marL="742950" marR="0" lvl="1" indent="-285750" algn="l" rtl="0">
              <a:lnSpc>
                <a:spcPct val="100000"/>
              </a:lnSpc>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What happens to the quantity </a:t>
            </a:r>
            <a:r>
              <a:rPr lang="en-US" sz="2800" b="0" i="1" u="sng" strike="noStrike" cap="none" baseline="0">
                <a:solidFill>
                  <a:schemeClr val="dk1"/>
                </a:solidFill>
                <a:latin typeface="Arial"/>
                <a:ea typeface="Arial"/>
                <a:cs typeface="Arial"/>
                <a:sym typeface="Arial"/>
              </a:rPr>
              <a:t>supplied</a:t>
            </a:r>
            <a:r>
              <a:rPr lang="en-US" sz="2800" b="0" i="0" u="none" strike="noStrike" cap="none" baseline="0">
                <a:solidFill>
                  <a:schemeClr val="dk1"/>
                </a:solidFill>
                <a:latin typeface="Arial"/>
                <a:ea typeface="Arial"/>
                <a:cs typeface="Arial"/>
                <a:sym typeface="Arial"/>
              </a:rPr>
              <a:t> as the price goes DOWN?</a:t>
            </a:r>
          </a:p>
          <a:p>
            <a:pPr marL="742950" marR="0" lvl="1" indent="-107950" algn="l" rtl="0">
              <a:lnSpc>
                <a:spcPct val="100000"/>
              </a:lnSpc>
              <a:spcBef>
                <a:spcPts val="560"/>
              </a:spcBef>
              <a:spcAft>
                <a:spcPts val="0"/>
              </a:spcAft>
              <a:buClr>
                <a:schemeClr val="dk1"/>
              </a:buClr>
              <a:buFont typeface="Arial"/>
              <a:buNone/>
            </a:pPr>
            <a:endParaRPr sz="2800" b="0" i="0" u="none" strike="noStrike" cap="none" baseline="0">
              <a:solidFill>
                <a:schemeClr val="dk1"/>
              </a:solidFill>
              <a:latin typeface="Arial"/>
              <a:ea typeface="Arial"/>
              <a:cs typeface="Arial"/>
              <a:sym typeface="Arial"/>
            </a:endParaRPr>
          </a:p>
          <a:p>
            <a:pPr marL="742950" marR="0" lvl="1" indent="-285750" algn="l" rtl="0">
              <a:lnSpc>
                <a:spcPct val="100000"/>
              </a:lnSpc>
              <a:spcBef>
                <a:spcPts val="560"/>
              </a:spcBef>
              <a:spcAft>
                <a:spcPts val="0"/>
              </a:spcAft>
              <a:buClr>
                <a:schemeClr val="dk1"/>
              </a:buClr>
              <a:buFont typeface="Arial"/>
              <a:buNone/>
            </a:pPr>
            <a:endParaRPr sz="2800" b="0" i="0" u="none" strike="noStrike" cap="none" baseline="0">
              <a:solidFill>
                <a:schemeClr val="dk1"/>
              </a:solidFill>
              <a:latin typeface="Arial"/>
              <a:ea typeface="Arial"/>
              <a:cs typeface="Arial"/>
              <a:sym typeface="Arial"/>
            </a:endParaRPr>
          </a:p>
          <a:p>
            <a:pPr marL="342900" marR="0" lvl="0" indent="-165100" algn="l" rtl="0">
              <a:spcBef>
                <a:spcPts val="560"/>
              </a:spcBef>
              <a:spcAft>
                <a:spcPts val="0"/>
              </a:spcAft>
              <a:buClr>
                <a:schemeClr val="dk1"/>
              </a:buClr>
              <a:buFont typeface="Arial"/>
              <a:buNone/>
            </a:pPr>
            <a:endParaRPr sz="2800" b="0" i="0" u="none" strike="noStrike" cap="none" baseline="0">
              <a:solidFill>
                <a:schemeClr val="dk1"/>
              </a:solidFill>
              <a:latin typeface="Arial"/>
              <a:ea typeface="Arial"/>
              <a:cs typeface="Arial"/>
              <a:sym typeface="Arial"/>
            </a:endParaRPr>
          </a:p>
        </p:txBody>
      </p:sp>
      <p:pic>
        <p:nvPicPr>
          <p:cNvPr id="100" name="Shape 100"/>
          <p:cNvPicPr preferRelativeResize="0"/>
          <p:nvPr/>
        </p:nvPicPr>
        <p:blipFill rotWithShape="1">
          <a:blip r:embed="rId3">
            <a:alphaModFix/>
          </a:blip>
          <a:srcRect/>
          <a:stretch/>
        </p:blipFill>
        <p:spPr>
          <a:xfrm>
            <a:off x="4510087" y="1600200"/>
            <a:ext cx="4633911" cy="37528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Supply Curve</a:t>
            </a:r>
          </a:p>
        </p:txBody>
      </p:sp>
      <p:sp>
        <p:nvSpPr>
          <p:cNvPr id="107" name="Shape 107"/>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139700" algn="l" rtl="0">
              <a:spcBef>
                <a:spcPts val="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p:txBody>
      </p:sp>
      <p:cxnSp>
        <p:nvCxnSpPr>
          <p:cNvPr id="108" name="Shape 108"/>
          <p:cNvCxnSpPr/>
          <p:nvPr/>
        </p:nvCxnSpPr>
        <p:spPr>
          <a:xfrm>
            <a:off x="2514600" y="2601911"/>
            <a:ext cx="0" cy="2362200"/>
          </a:xfrm>
          <a:prstGeom prst="straightConnector1">
            <a:avLst/>
          </a:prstGeom>
          <a:noFill/>
          <a:ln w="57150" cap="flat">
            <a:solidFill>
              <a:schemeClr val="dk1"/>
            </a:solidFill>
            <a:prstDash val="solid"/>
            <a:miter/>
            <a:headEnd type="none" w="med" len="med"/>
            <a:tailEnd type="none" w="med" len="med"/>
          </a:ln>
        </p:spPr>
      </p:cxnSp>
      <p:cxnSp>
        <p:nvCxnSpPr>
          <p:cNvPr id="109" name="Shape 109"/>
          <p:cNvCxnSpPr/>
          <p:nvPr/>
        </p:nvCxnSpPr>
        <p:spPr>
          <a:xfrm>
            <a:off x="2481261" y="4975225"/>
            <a:ext cx="2819400" cy="0"/>
          </a:xfrm>
          <a:prstGeom prst="straightConnector1">
            <a:avLst/>
          </a:prstGeom>
          <a:noFill/>
          <a:ln w="57150" cap="flat">
            <a:solidFill>
              <a:schemeClr val="dk1"/>
            </a:solidFill>
            <a:prstDash val="solid"/>
            <a:miter/>
            <a:headEnd type="none" w="med" len="med"/>
            <a:tailEnd type="none" w="med" len="med"/>
          </a:ln>
        </p:spPr>
      </p:cxnSp>
      <p:sp>
        <p:nvSpPr>
          <p:cNvPr id="110" name="Shape 110"/>
          <p:cNvSpPr txBox="1"/>
          <p:nvPr/>
        </p:nvSpPr>
        <p:spPr>
          <a:xfrm>
            <a:off x="1600200" y="2590800"/>
            <a:ext cx="762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sp>
        <p:nvSpPr>
          <p:cNvPr id="111" name="Shape 111"/>
          <p:cNvSpPr txBox="1"/>
          <p:nvPr/>
        </p:nvSpPr>
        <p:spPr>
          <a:xfrm>
            <a:off x="3113086" y="5105400"/>
            <a:ext cx="1295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cxnSp>
        <p:nvCxnSpPr>
          <p:cNvPr id="112" name="Shape 112"/>
          <p:cNvCxnSpPr/>
          <p:nvPr/>
        </p:nvCxnSpPr>
        <p:spPr>
          <a:xfrm flipH="1">
            <a:off x="2917825" y="2598736"/>
            <a:ext cx="1908174" cy="2041524"/>
          </a:xfrm>
          <a:prstGeom prst="straightConnector1">
            <a:avLst/>
          </a:prstGeom>
          <a:noFill/>
          <a:ln w="57150" cap="flat">
            <a:solidFill>
              <a:schemeClr val="dk1"/>
            </a:solidFill>
            <a:prstDash val="solid"/>
            <a:miter/>
            <a:headEnd type="none" w="med" len="med"/>
            <a:tailEnd type="none" w="med" len="med"/>
          </a:ln>
        </p:spPr>
      </p:cxnSp>
      <p:sp>
        <p:nvSpPr>
          <p:cNvPr id="113" name="Shape 113"/>
          <p:cNvSpPr txBox="1"/>
          <p:nvPr/>
        </p:nvSpPr>
        <p:spPr>
          <a:xfrm>
            <a:off x="5113337" y="2038350"/>
            <a:ext cx="4030662" cy="447992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0" i="0" u="none" strike="noStrike" cap="none" baseline="0">
                <a:solidFill>
                  <a:schemeClr val="dk1"/>
                </a:solidFill>
                <a:latin typeface="Arial"/>
                <a:ea typeface="Arial"/>
                <a:cs typeface="Arial"/>
                <a:sym typeface="Arial"/>
              </a:rPr>
              <a:t>As price increases, quantity supplied increases.</a:t>
            </a:r>
          </a:p>
          <a:p>
            <a:pPr marL="0" marR="0" lvl="0" indent="0" algn="l" rtl="0">
              <a:lnSpc>
                <a:spcPct val="100000"/>
              </a:lnSpc>
              <a:spcBef>
                <a:spcPts val="160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a:p>
            <a:pPr marL="0" marR="0" lvl="0" indent="0" algn="l" rtl="0">
              <a:lnSpc>
                <a:spcPct val="100000"/>
              </a:lnSpc>
              <a:spcBef>
                <a:spcPts val="1600"/>
              </a:spcBef>
              <a:spcAft>
                <a:spcPts val="0"/>
              </a:spcAft>
              <a:buClr>
                <a:schemeClr val="dk1"/>
              </a:buClr>
              <a:buSzPct val="25000"/>
              <a:buFont typeface="Arial"/>
              <a:buNone/>
            </a:pPr>
            <a:r>
              <a:rPr lang="en-US" sz="3200" b="0" i="0" u="none" strike="noStrike" cap="none" baseline="0">
                <a:solidFill>
                  <a:schemeClr val="dk1"/>
                </a:solidFill>
                <a:latin typeface="Arial"/>
                <a:ea typeface="Arial"/>
                <a:cs typeface="Arial"/>
                <a:sym typeface="Arial"/>
              </a:rPr>
              <a:t>Because producers would rather sell goods at a higher price</a:t>
            </a:r>
          </a:p>
        </p:txBody>
      </p:sp>
      <p:sp>
        <p:nvSpPr>
          <p:cNvPr id="114" name="Shape 114"/>
          <p:cNvSpPr txBox="1"/>
          <p:nvPr/>
        </p:nvSpPr>
        <p:spPr>
          <a:xfrm>
            <a:off x="4560887" y="2139950"/>
            <a:ext cx="6857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S1</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Supply Schedule</a:t>
            </a:r>
          </a:p>
        </p:txBody>
      </p:sp>
      <p:sp>
        <p:nvSpPr>
          <p:cNvPr id="121" name="Shape 121"/>
          <p:cNvSpPr txBox="1">
            <a:spLocks noGrp="1"/>
          </p:cNvSpPr>
          <p:nvPr>
            <p:ph type="body" idx="1"/>
          </p:nvPr>
        </p:nvSpPr>
        <p:spPr>
          <a:xfrm>
            <a:off x="0" y="1616075"/>
            <a:ext cx="4481512" cy="5241925"/>
          </a:xfrm>
          <a:prstGeom prst="rect">
            <a:avLst/>
          </a:prstGeom>
          <a:solidFill>
            <a:schemeClr val="lt1"/>
          </a:solidFill>
          <a:ln>
            <a:noFill/>
          </a:ln>
        </p:spPr>
        <p:txBody>
          <a:bodyPr lIns="91425" tIns="45700" rIns="91425" bIns="45700" anchor="t" anchorCtr="0">
            <a:noAutofit/>
          </a:bodyPr>
          <a:lstStyle/>
          <a:p>
            <a:pPr marL="342900" marR="0" lvl="0" indent="-342900" algn="l" rtl="0">
              <a:lnSpc>
                <a:spcPct val="75000"/>
              </a:lnSpc>
              <a:spcBef>
                <a:spcPts val="0"/>
              </a:spcBef>
              <a:spcAft>
                <a:spcPts val="0"/>
              </a:spcAft>
              <a:buClr>
                <a:schemeClr val="dk1"/>
              </a:buClr>
              <a:buSzPct val="100000"/>
              <a:buFont typeface="Arial"/>
              <a:buChar char="•"/>
            </a:pPr>
            <a:r>
              <a:rPr lang="en-US" sz="2800" b="0" i="0" u="sng" strike="noStrike" cap="none" baseline="0">
                <a:solidFill>
                  <a:schemeClr val="dk1"/>
                </a:solidFill>
                <a:latin typeface="Arial"/>
                <a:ea typeface="Arial"/>
                <a:cs typeface="Arial"/>
                <a:sym typeface="Arial"/>
              </a:rPr>
              <a:t>Supply</a:t>
            </a:r>
            <a:r>
              <a:rPr lang="en-US" sz="2800" b="0" i="0" u="none" strike="noStrike" cap="none" baseline="0">
                <a:solidFill>
                  <a:schemeClr val="dk1"/>
                </a:solidFill>
                <a:latin typeface="Arial"/>
                <a:ea typeface="Arial"/>
                <a:cs typeface="Arial"/>
                <a:sym typeface="Arial"/>
              </a:rPr>
              <a:t>: measures how much producers are willing to make at various prices</a:t>
            </a:r>
          </a:p>
          <a:p>
            <a:pPr marL="342900" marR="0" lvl="0" indent="-165100" algn="l" rtl="0">
              <a:lnSpc>
                <a:spcPct val="75000"/>
              </a:lnSpc>
              <a:spcBef>
                <a:spcPts val="560"/>
              </a:spcBef>
              <a:spcAft>
                <a:spcPts val="0"/>
              </a:spcAft>
              <a:buClr>
                <a:schemeClr val="dk1"/>
              </a:buClr>
              <a:buFont typeface="Arial"/>
              <a:buNone/>
            </a:pPr>
            <a:endParaRPr sz="2800" b="0" i="0" u="none" strike="noStrike" cap="none" baseline="0">
              <a:solidFill>
                <a:schemeClr val="dk1"/>
              </a:solidFill>
              <a:latin typeface="Arial"/>
              <a:ea typeface="Arial"/>
              <a:cs typeface="Arial"/>
              <a:sym typeface="Arial"/>
            </a:endParaRPr>
          </a:p>
          <a:p>
            <a:pPr marL="342900" marR="0" lvl="0" indent="-342900" algn="l" rtl="0">
              <a:lnSpc>
                <a:spcPct val="75000"/>
              </a:lnSpc>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Ex. Pizza Supply Schedule.</a:t>
            </a:r>
          </a:p>
          <a:p>
            <a:pPr marL="742950" marR="0" lvl="1" indent="-285750" algn="l" rtl="0">
              <a:lnSpc>
                <a:spcPct val="75000"/>
              </a:lnSpc>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How many pizzas are supplied at $1.00?</a:t>
            </a:r>
          </a:p>
          <a:p>
            <a:pPr marL="742950" marR="0" lvl="1" indent="-285750" algn="l" rtl="0">
              <a:lnSpc>
                <a:spcPct val="75000"/>
              </a:lnSpc>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As the price of pizza increased what happened to supply?</a:t>
            </a:r>
          </a:p>
          <a:p>
            <a:pPr marL="742950" marR="0" lvl="1" indent="-285750" algn="l" rtl="0">
              <a:lnSpc>
                <a:spcPct val="75000"/>
              </a:lnSpc>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What do you think prevents a producer from selling goods at the high prices?</a:t>
            </a:r>
          </a:p>
        </p:txBody>
      </p:sp>
      <p:sp>
        <p:nvSpPr>
          <p:cNvPr id="122" name="Shape 122"/>
          <p:cNvSpPr txBox="1"/>
          <p:nvPr/>
        </p:nvSpPr>
        <p:spPr>
          <a:xfrm>
            <a:off x="4876800" y="2209800"/>
            <a:ext cx="3352799" cy="3581399"/>
          </a:xfrm>
          <a:prstGeom prst="rect">
            <a:avLst/>
          </a:prstGeom>
          <a:no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123" name="Shape 123"/>
          <p:cNvCxnSpPr/>
          <p:nvPr/>
        </p:nvCxnSpPr>
        <p:spPr>
          <a:xfrm>
            <a:off x="4876800" y="2743200"/>
            <a:ext cx="3352799" cy="0"/>
          </a:xfrm>
          <a:prstGeom prst="straightConnector1">
            <a:avLst/>
          </a:prstGeom>
          <a:noFill/>
          <a:ln w="9525" cap="flat">
            <a:solidFill>
              <a:schemeClr val="dk1"/>
            </a:solidFill>
            <a:prstDash val="solid"/>
            <a:miter/>
            <a:headEnd type="none" w="med" len="med"/>
            <a:tailEnd type="none" w="med" len="med"/>
          </a:ln>
        </p:spPr>
      </p:cxnSp>
      <p:cxnSp>
        <p:nvCxnSpPr>
          <p:cNvPr id="124" name="Shape 124"/>
          <p:cNvCxnSpPr/>
          <p:nvPr/>
        </p:nvCxnSpPr>
        <p:spPr>
          <a:xfrm>
            <a:off x="4876800" y="3352800"/>
            <a:ext cx="3352799" cy="0"/>
          </a:xfrm>
          <a:prstGeom prst="straightConnector1">
            <a:avLst/>
          </a:prstGeom>
          <a:noFill/>
          <a:ln w="9525" cap="flat">
            <a:solidFill>
              <a:schemeClr val="dk1"/>
            </a:solidFill>
            <a:prstDash val="solid"/>
            <a:miter/>
            <a:headEnd type="none" w="med" len="med"/>
            <a:tailEnd type="none" w="med" len="med"/>
          </a:ln>
        </p:spPr>
      </p:cxnSp>
      <p:cxnSp>
        <p:nvCxnSpPr>
          <p:cNvPr id="125" name="Shape 125"/>
          <p:cNvCxnSpPr/>
          <p:nvPr/>
        </p:nvCxnSpPr>
        <p:spPr>
          <a:xfrm>
            <a:off x="4876800" y="3962400"/>
            <a:ext cx="3352799" cy="0"/>
          </a:xfrm>
          <a:prstGeom prst="straightConnector1">
            <a:avLst/>
          </a:prstGeom>
          <a:noFill/>
          <a:ln w="9525" cap="flat">
            <a:solidFill>
              <a:schemeClr val="dk1"/>
            </a:solidFill>
            <a:prstDash val="solid"/>
            <a:miter/>
            <a:headEnd type="none" w="med" len="med"/>
            <a:tailEnd type="none" w="med" len="med"/>
          </a:ln>
        </p:spPr>
      </p:cxnSp>
      <p:cxnSp>
        <p:nvCxnSpPr>
          <p:cNvPr id="126" name="Shape 126"/>
          <p:cNvCxnSpPr/>
          <p:nvPr/>
        </p:nvCxnSpPr>
        <p:spPr>
          <a:xfrm>
            <a:off x="4876800" y="4572000"/>
            <a:ext cx="3352799" cy="0"/>
          </a:xfrm>
          <a:prstGeom prst="straightConnector1">
            <a:avLst/>
          </a:prstGeom>
          <a:noFill/>
          <a:ln w="9525" cap="flat">
            <a:solidFill>
              <a:schemeClr val="dk1"/>
            </a:solidFill>
            <a:prstDash val="solid"/>
            <a:miter/>
            <a:headEnd type="none" w="med" len="med"/>
            <a:tailEnd type="none" w="med" len="med"/>
          </a:ln>
        </p:spPr>
      </p:cxnSp>
      <p:cxnSp>
        <p:nvCxnSpPr>
          <p:cNvPr id="127" name="Shape 127"/>
          <p:cNvCxnSpPr/>
          <p:nvPr/>
        </p:nvCxnSpPr>
        <p:spPr>
          <a:xfrm>
            <a:off x="4876800" y="5181600"/>
            <a:ext cx="3352799" cy="0"/>
          </a:xfrm>
          <a:prstGeom prst="straightConnector1">
            <a:avLst/>
          </a:prstGeom>
          <a:noFill/>
          <a:ln w="9525" cap="flat">
            <a:solidFill>
              <a:schemeClr val="dk1"/>
            </a:solidFill>
            <a:prstDash val="solid"/>
            <a:miter/>
            <a:headEnd type="none" w="med" len="med"/>
            <a:tailEnd type="none" w="med" len="med"/>
          </a:ln>
        </p:spPr>
      </p:cxnSp>
      <p:cxnSp>
        <p:nvCxnSpPr>
          <p:cNvPr id="128" name="Shape 128"/>
          <p:cNvCxnSpPr/>
          <p:nvPr/>
        </p:nvCxnSpPr>
        <p:spPr>
          <a:xfrm>
            <a:off x="6400800" y="2209800"/>
            <a:ext cx="0" cy="3581399"/>
          </a:xfrm>
          <a:prstGeom prst="straightConnector1">
            <a:avLst/>
          </a:prstGeom>
          <a:noFill/>
          <a:ln w="9525" cap="flat">
            <a:solidFill>
              <a:schemeClr val="dk1"/>
            </a:solidFill>
            <a:prstDash val="solid"/>
            <a:miter/>
            <a:headEnd type="none" w="med" len="med"/>
            <a:tailEnd type="none" w="med" len="med"/>
          </a:ln>
        </p:spPr>
      </p:cxnSp>
      <p:sp>
        <p:nvSpPr>
          <p:cNvPr id="129" name="Shape 129"/>
          <p:cNvSpPr txBox="1"/>
          <p:nvPr/>
        </p:nvSpPr>
        <p:spPr>
          <a:xfrm>
            <a:off x="5049837" y="2316161"/>
            <a:ext cx="9905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sp>
        <p:nvSpPr>
          <p:cNvPr id="130" name="Shape 130"/>
          <p:cNvSpPr txBox="1"/>
          <p:nvPr/>
        </p:nvSpPr>
        <p:spPr>
          <a:xfrm>
            <a:off x="6781800" y="2362200"/>
            <a:ext cx="1219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sp>
        <p:nvSpPr>
          <p:cNvPr id="131" name="Shape 131"/>
          <p:cNvSpPr txBox="1"/>
          <p:nvPr/>
        </p:nvSpPr>
        <p:spPr>
          <a:xfrm>
            <a:off x="5105400" y="2895600"/>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$.50</a:t>
            </a:r>
          </a:p>
        </p:txBody>
      </p:sp>
      <p:sp>
        <p:nvSpPr>
          <p:cNvPr id="132" name="Shape 132"/>
          <p:cNvSpPr txBox="1"/>
          <p:nvPr/>
        </p:nvSpPr>
        <p:spPr>
          <a:xfrm>
            <a:off x="5105400" y="3505200"/>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$1.00</a:t>
            </a:r>
          </a:p>
        </p:txBody>
      </p:sp>
      <p:sp>
        <p:nvSpPr>
          <p:cNvPr id="133" name="Shape 133"/>
          <p:cNvSpPr txBox="1"/>
          <p:nvPr/>
        </p:nvSpPr>
        <p:spPr>
          <a:xfrm>
            <a:off x="5105400" y="4114800"/>
            <a:ext cx="10667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$1.50</a:t>
            </a:r>
          </a:p>
        </p:txBody>
      </p:sp>
      <p:sp>
        <p:nvSpPr>
          <p:cNvPr id="134" name="Shape 134"/>
          <p:cNvSpPr txBox="1"/>
          <p:nvPr/>
        </p:nvSpPr>
        <p:spPr>
          <a:xfrm>
            <a:off x="5105400" y="4724400"/>
            <a:ext cx="10667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$2.00</a:t>
            </a:r>
          </a:p>
        </p:txBody>
      </p:sp>
      <p:sp>
        <p:nvSpPr>
          <p:cNvPr id="135" name="Shape 135"/>
          <p:cNvSpPr txBox="1"/>
          <p:nvPr/>
        </p:nvSpPr>
        <p:spPr>
          <a:xfrm>
            <a:off x="5105400" y="5334000"/>
            <a:ext cx="9905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$2.50</a:t>
            </a:r>
          </a:p>
        </p:txBody>
      </p:sp>
      <p:sp>
        <p:nvSpPr>
          <p:cNvPr id="136" name="Shape 136"/>
          <p:cNvSpPr txBox="1"/>
          <p:nvPr/>
        </p:nvSpPr>
        <p:spPr>
          <a:xfrm>
            <a:off x="6902450" y="2855911"/>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1</a:t>
            </a:r>
          </a:p>
        </p:txBody>
      </p:sp>
      <p:sp>
        <p:nvSpPr>
          <p:cNvPr id="137" name="Shape 137"/>
          <p:cNvSpPr txBox="1"/>
          <p:nvPr/>
        </p:nvSpPr>
        <p:spPr>
          <a:xfrm>
            <a:off x="6931025" y="4040187"/>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5</a:t>
            </a:r>
          </a:p>
        </p:txBody>
      </p:sp>
      <p:sp>
        <p:nvSpPr>
          <p:cNvPr id="138" name="Shape 138"/>
          <p:cNvSpPr txBox="1"/>
          <p:nvPr/>
        </p:nvSpPr>
        <p:spPr>
          <a:xfrm>
            <a:off x="6889750" y="3429000"/>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2</a:t>
            </a:r>
          </a:p>
        </p:txBody>
      </p:sp>
      <p:sp>
        <p:nvSpPr>
          <p:cNvPr id="139" name="Shape 139"/>
          <p:cNvSpPr txBox="1"/>
          <p:nvPr/>
        </p:nvSpPr>
        <p:spPr>
          <a:xfrm>
            <a:off x="6981825" y="4668837"/>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7</a:t>
            </a:r>
          </a:p>
        </p:txBody>
      </p:sp>
      <p:sp>
        <p:nvSpPr>
          <p:cNvPr id="140" name="Shape 140"/>
          <p:cNvSpPr txBox="1"/>
          <p:nvPr/>
        </p:nvSpPr>
        <p:spPr>
          <a:xfrm>
            <a:off x="6931025" y="5319712"/>
            <a:ext cx="914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8</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Law of Supply</a:t>
            </a:r>
            <a:br>
              <a:rPr lang="en-US" sz="4400" b="0" i="0" u="none" strike="noStrike" cap="none" baseline="0">
                <a:solidFill>
                  <a:schemeClr val="dk2"/>
                </a:solidFill>
                <a:latin typeface="Arial"/>
                <a:ea typeface="Arial"/>
                <a:cs typeface="Arial"/>
                <a:sym typeface="Arial"/>
              </a:rPr>
            </a:br>
            <a:r>
              <a:rPr lang="en-US" sz="4400" b="0" i="0" u="none" strike="noStrike" cap="none" baseline="0">
                <a:solidFill>
                  <a:schemeClr val="dk2"/>
                </a:solidFill>
                <a:latin typeface="Arial"/>
                <a:ea typeface="Arial"/>
                <a:cs typeface="Arial"/>
                <a:sym typeface="Arial"/>
              </a:rPr>
              <a:t>“The UP UP DOWN DOWN”</a:t>
            </a:r>
          </a:p>
        </p:txBody>
      </p:sp>
      <p:sp>
        <p:nvSpPr>
          <p:cNvPr id="147" name="Shape 147"/>
          <p:cNvSpPr txBox="1">
            <a:spLocks noGrp="1"/>
          </p:cNvSpPr>
          <p:nvPr>
            <p:ph type="body" idx="1"/>
          </p:nvPr>
        </p:nvSpPr>
        <p:spPr>
          <a:xfrm>
            <a:off x="0" y="1701800"/>
            <a:ext cx="8751887"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As price goes up quantity goes up</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As price goes down quantity goes down</a:t>
            </a:r>
          </a:p>
          <a:p>
            <a:pPr marL="342900" marR="0" lvl="0" indent="-139700" algn="l" rtl="0">
              <a:lnSpc>
                <a:spcPct val="100000"/>
              </a:lnSpc>
              <a:spcBef>
                <a:spcPts val="64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Producers make more goods/services at higher prices then they do at lower prices.</a:t>
            </a:r>
          </a:p>
          <a:p>
            <a:pPr marL="342900" marR="0" lvl="0" indent="-342900" algn="l" rtl="0">
              <a:lnSpc>
                <a:spcPct val="100000"/>
              </a:lnSpc>
              <a:spcBef>
                <a:spcPts val="64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a:p>
            <a:pPr marL="342900" marR="0" lvl="0" indent="-342900" algn="l" rtl="0">
              <a:lnSpc>
                <a:spcPct val="100000"/>
              </a:lnSpc>
              <a:spcBef>
                <a:spcPts val="640"/>
              </a:spcBef>
              <a:spcAft>
                <a:spcPts val="0"/>
              </a:spcAft>
              <a:buClr>
                <a:srgbClr val="99FF33"/>
              </a:buClr>
              <a:buSzPct val="25000"/>
              <a:buFont typeface="Arial"/>
              <a:buNone/>
            </a:pPr>
            <a:r>
              <a:rPr lang="en-US" sz="3200" b="0" i="1" u="none" strike="noStrike" cap="none" baseline="0">
                <a:solidFill>
                  <a:srgbClr val="99FF33"/>
                </a:solidFill>
                <a:latin typeface="Arial"/>
                <a:ea typeface="Arial"/>
                <a:cs typeface="Arial"/>
                <a:sym typeface="Arial"/>
              </a:rPr>
              <a:t>Have you heard about the Supply Dance?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Illustration of Supply Shift</a:t>
            </a:r>
          </a:p>
        </p:txBody>
      </p:sp>
      <p:sp>
        <p:nvSpPr>
          <p:cNvPr id="154" name="Shape 154"/>
          <p:cNvSpPr txBox="1">
            <a:spLocks noGrp="1"/>
          </p:cNvSpPr>
          <p:nvPr>
            <p:ph type="body" idx="1"/>
          </p:nvPr>
        </p:nvSpPr>
        <p:spPr>
          <a:xfrm>
            <a:off x="295275" y="996950"/>
            <a:ext cx="4000500" cy="4038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Increase in Supply = curve shifts to the right</a:t>
            </a:r>
          </a:p>
          <a:p>
            <a:pPr marL="342900" marR="0" lvl="0" indent="-165100" algn="l" rtl="0">
              <a:spcBef>
                <a:spcPts val="560"/>
              </a:spcBef>
              <a:spcAft>
                <a:spcPts val="0"/>
              </a:spcAft>
              <a:buClr>
                <a:schemeClr val="dk1"/>
              </a:buClr>
              <a:buFont typeface="Arial"/>
              <a:buNone/>
            </a:pPr>
            <a:endParaRPr sz="2800" b="0" i="0" u="none" strike="noStrike" cap="none" baseline="0">
              <a:solidFill>
                <a:schemeClr val="dk1"/>
              </a:solidFill>
              <a:latin typeface="Arial"/>
              <a:ea typeface="Arial"/>
              <a:cs typeface="Arial"/>
              <a:sym typeface="Arial"/>
            </a:endParaRPr>
          </a:p>
        </p:txBody>
      </p:sp>
      <p:sp>
        <p:nvSpPr>
          <p:cNvPr id="155" name="Shape 155"/>
          <p:cNvSpPr txBox="1">
            <a:spLocks noGrp="1"/>
          </p:cNvSpPr>
          <p:nvPr>
            <p:ph type="body" idx="2"/>
          </p:nvPr>
        </p:nvSpPr>
        <p:spPr>
          <a:xfrm>
            <a:off x="4572000" y="846137"/>
            <a:ext cx="4481512" cy="556895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Decrease in Supply = curve shifts to the left.  </a:t>
            </a:r>
          </a:p>
        </p:txBody>
      </p:sp>
      <p:cxnSp>
        <p:nvCxnSpPr>
          <p:cNvPr id="156" name="Shape 156"/>
          <p:cNvCxnSpPr/>
          <p:nvPr/>
        </p:nvCxnSpPr>
        <p:spPr>
          <a:xfrm>
            <a:off x="1143000" y="2514600"/>
            <a:ext cx="0" cy="2743199"/>
          </a:xfrm>
          <a:prstGeom prst="straightConnector1">
            <a:avLst/>
          </a:prstGeom>
          <a:noFill/>
          <a:ln w="76200" cap="flat">
            <a:solidFill>
              <a:schemeClr val="dk1"/>
            </a:solidFill>
            <a:prstDash val="solid"/>
            <a:miter/>
            <a:headEnd type="none" w="med" len="med"/>
            <a:tailEnd type="none" w="med" len="med"/>
          </a:ln>
        </p:spPr>
      </p:cxnSp>
      <p:cxnSp>
        <p:nvCxnSpPr>
          <p:cNvPr id="157" name="Shape 157"/>
          <p:cNvCxnSpPr/>
          <p:nvPr/>
        </p:nvCxnSpPr>
        <p:spPr>
          <a:xfrm>
            <a:off x="1143000" y="5257800"/>
            <a:ext cx="3048000" cy="0"/>
          </a:xfrm>
          <a:prstGeom prst="straightConnector1">
            <a:avLst/>
          </a:prstGeom>
          <a:noFill/>
          <a:ln w="76200" cap="flat">
            <a:solidFill>
              <a:schemeClr val="dk1"/>
            </a:solidFill>
            <a:prstDash val="solid"/>
            <a:miter/>
            <a:headEnd type="none" w="med" len="med"/>
            <a:tailEnd type="none" w="med" len="med"/>
          </a:ln>
        </p:spPr>
      </p:cxnSp>
      <p:sp>
        <p:nvSpPr>
          <p:cNvPr id="158" name="Shape 158"/>
          <p:cNvSpPr txBox="1"/>
          <p:nvPr/>
        </p:nvSpPr>
        <p:spPr>
          <a:xfrm>
            <a:off x="304800" y="2667000"/>
            <a:ext cx="8381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sp>
        <p:nvSpPr>
          <p:cNvPr id="159" name="Shape 159"/>
          <p:cNvSpPr txBox="1"/>
          <p:nvPr/>
        </p:nvSpPr>
        <p:spPr>
          <a:xfrm>
            <a:off x="1752600" y="5334000"/>
            <a:ext cx="12954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cxnSp>
        <p:nvCxnSpPr>
          <p:cNvPr id="160" name="Shape 160"/>
          <p:cNvCxnSpPr/>
          <p:nvPr/>
        </p:nvCxnSpPr>
        <p:spPr>
          <a:xfrm flipH="1">
            <a:off x="1419225" y="2652711"/>
            <a:ext cx="1762124" cy="2289174"/>
          </a:xfrm>
          <a:prstGeom prst="straightConnector1">
            <a:avLst/>
          </a:prstGeom>
          <a:noFill/>
          <a:ln w="76200" cap="flat">
            <a:solidFill>
              <a:srgbClr val="00FF00"/>
            </a:solidFill>
            <a:prstDash val="solid"/>
            <a:miter/>
            <a:headEnd type="none" w="med" len="med"/>
            <a:tailEnd type="none" w="med" len="med"/>
          </a:ln>
        </p:spPr>
      </p:cxnSp>
      <p:sp>
        <p:nvSpPr>
          <p:cNvPr id="161" name="Shape 161"/>
          <p:cNvSpPr txBox="1"/>
          <p:nvPr/>
        </p:nvSpPr>
        <p:spPr>
          <a:xfrm>
            <a:off x="3130550" y="2176461"/>
            <a:ext cx="6095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S1</a:t>
            </a:r>
          </a:p>
        </p:txBody>
      </p:sp>
      <p:sp>
        <p:nvSpPr>
          <p:cNvPr id="162" name="Shape 162"/>
          <p:cNvSpPr/>
          <p:nvPr/>
        </p:nvSpPr>
        <p:spPr>
          <a:xfrm>
            <a:off x="2590800" y="3752850"/>
            <a:ext cx="576262" cy="234949"/>
          </a:xfrm>
          <a:prstGeom prst="rightArrow">
            <a:avLst>
              <a:gd name="adj1" fmla="val 50000"/>
              <a:gd name="adj2" fmla="val 50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163" name="Shape 163"/>
          <p:cNvCxnSpPr/>
          <p:nvPr/>
        </p:nvCxnSpPr>
        <p:spPr>
          <a:xfrm flipH="1">
            <a:off x="2295525" y="2863850"/>
            <a:ext cx="1814512" cy="2333625"/>
          </a:xfrm>
          <a:prstGeom prst="straightConnector1">
            <a:avLst/>
          </a:prstGeom>
          <a:noFill/>
          <a:ln w="76200" cap="flat">
            <a:solidFill>
              <a:srgbClr val="FFFF00"/>
            </a:solidFill>
            <a:prstDash val="solid"/>
            <a:miter/>
            <a:headEnd type="none" w="med" len="med"/>
            <a:tailEnd type="none" w="med" len="med"/>
          </a:ln>
        </p:spPr>
      </p:cxnSp>
      <p:sp>
        <p:nvSpPr>
          <p:cNvPr id="164" name="Shape 164"/>
          <p:cNvSpPr txBox="1"/>
          <p:nvPr/>
        </p:nvSpPr>
        <p:spPr>
          <a:xfrm>
            <a:off x="4114800" y="2898775"/>
            <a:ext cx="6095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S2</a:t>
            </a:r>
          </a:p>
        </p:txBody>
      </p:sp>
      <p:cxnSp>
        <p:nvCxnSpPr>
          <p:cNvPr id="165" name="Shape 165"/>
          <p:cNvCxnSpPr/>
          <p:nvPr/>
        </p:nvCxnSpPr>
        <p:spPr>
          <a:xfrm>
            <a:off x="5192712" y="2449511"/>
            <a:ext cx="0" cy="2819400"/>
          </a:xfrm>
          <a:prstGeom prst="straightConnector1">
            <a:avLst/>
          </a:prstGeom>
          <a:noFill/>
          <a:ln w="76200" cap="flat">
            <a:solidFill>
              <a:schemeClr val="dk1"/>
            </a:solidFill>
            <a:prstDash val="solid"/>
            <a:miter/>
            <a:headEnd type="none" w="med" len="med"/>
            <a:tailEnd type="none" w="med" len="med"/>
          </a:ln>
        </p:spPr>
      </p:cxnSp>
      <p:cxnSp>
        <p:nvCxnSpPr>
          <p:cNvPr id="166" name="Shape 166"/>
          <p:cNvCxnSpPr/>
          <p:nvPr/>
        </p:nvCxnSpPr>
        <p:spPr>
          <a:xfrm>
            <a:off x="5181600" y="5257800"/>
            <a:ext cx="2895600" cy="0"/>
          </a:xfrm>
          <a:prstGeom prst="straightConnector1">
            <a:avLst/>
          </a:prstGeom>
          <a:noFill/>
          <a:ln w="76200" cap="flat">
            <a:solidFill>
              <a:schemeClr val="dk1"/>
            </a:solidFill>
            <a:prstDash val="solid"/>
            <a:miter/>
            <a:headEnd type="none" w="med" len="med"/>
            <a:tailEnd type="none" w="med" len="med"/>
          </a:ln>
        </p:spPr>
      </p:cxnSp>
      <p:sp>
        <p:nvSpPr>
          <p:cNvPr id="167" name="Shape 167"/>
          <p:cNvSpPr txBox="1"/>
          <p:nvPr/>
        </p:nvSpPr>
        <p:spPr>
          <a:xfrm>
            <a:off x="5943600" y="5410200"/>
            <a:ext cx="1143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Quantity</a:t>
            </a:r>
          </a:p>
        </p:txBody>
      </p:sp>
      <p:sp>
        <p:nvSpPr>
          <p:cNvPr id="168" name="Shape 168"/>
          <p:cNvSpPr txBox="1"/>
          <p:nvPr/>
        </p:nvSpPr>
        <p:spPr>
          <a:xfrm>
            <a:off x="4191000" y="2438400"/>
            <a:ext cx="762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Price</a:t>
            </a:r>
          </a:p>
        </p:txBody>
      </p:sp>
      <p:cxnSp>
        <p:nvCxnSpPr>
          <p:cNvPr id="169" name="Shape 169"/>
          <p:cNvCxnSpPr/>
          <p:nvPr/>
        </p:nvCxnSpPr>
        <p:spPr>
          <a:xfrm flipH="1">
            <a:off x="6362699" y="2870200"/>
            <a:ext cx="1577975" cy="2254250"/>
          </a:xfrm>
          <a:prstGeom prst="straightConnector1">
            <a:avLst/>
          </a:prstGeom>
          <a:noFill/>
          <a:ln w="76200" cap="flat">
            <a:solidFill>
              <a:srgbClr val="00FF00"/>
            </a:solidFill>
            <a:prstDash val="solid"/>
            <a:miter/>
            <a:headEnd type="none" w="med" len="med"/>
            <a:tailEnd type="none" w="med" len="med"/>
          </a:ln>
        </p:spPr>
      </p:cxnSp>
      <p:sp>
        <p:nvSpPr>
          <p:cNvPr id="170" name="Shape 170"/>
          <p:cNvSpPr txBox="1"/>
          <p:nvPr/>
        </p:nvSpPr>
        <p:spPr>
          <a:xfrm>
            <a:off x="6891336" y="2000250"/>
            <a:ext cx="76200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S2</a:t>
            </a:r>
          </a:p>
        </p:txBody>
      </p:sp>
      <p:sp>
        <p:nvSpPr>
          <p:cNvPr id="171" name="Shape 171"/>
          <p:cNvSpPr/>
          <p:nvPr/>
        </p:nvSpPr>
        <p:spPr>
          <a:xfrm>
            <a:off x="6567486" y="3462337"/>
            <a:ext cx="531811" cy="269874"/>
          </a:xfrm>
          <a:prstGeom prst="leftArrow">
            <a:avLst>
              <a:gd name="adj1" fmla="val 50000"/>
              <a:gd name="adj2" fmla="val 50000"/>
            </a:avLst>
          </a:prstGeom>
          <a:solidFill>
            <a:schemeClr val="accent1"/>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172" name="Shape 172"/>
          <p:cNvCxnSpPr/>
          <p:nvPr/>
        </p:nvCxnSpPr>
        <p:spPr>
          <a:xfrm flipH="1">
            <a:off x="5413374" y="2443161"/>
            <a:ext cx="1628775" cy="2466974"/>
          </a:xfrm>
          <a:prstGeom prst="straightConnector1">
            <a:avLst/>
          </a:prstGeom>
          <a:noFill/>
          <a:ln w="76200" cap="flat">
            <a:solidFill>
              <a:srgbClr val="FFFF00"/>
            </a:solidFill>
            <a:prstDash val="solid"/>
            <a:miter/>
            <a:headEnd type="none" w="med" len="med"/>
            <a:tailEnd type="none" w="med" len="med"/>
          </a:ln>
        </p:spPr>
      </p:cxnSp>
      <p:sp>
        <p:nvSpPr>
          <p:cNvPr id="173" name="Shape 173"/>
          <p:cNvSpPr txBox="1"/>
          <p:nvPr/>
        </p:nvSpPr>
        <p:spPr>
          <a:xfrm>
            <a:off x="7797800" y="2479675"/>
            <a:ext cx="533399"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S1</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0" y="-246062"/>
            <a:ext cx="9144000"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Why does supply shift?</a:t>
            </a:r>
          </a:p>
        </p:txBody>
      </p:sp>
      <p:sp>
        <p:nvSpPr>
          <p:cNvPr id="180" name="Shape 180"/>
          <p:cNvSpPr txBox="1">
            <a:spLocks noGrp="1"/>
          </p:cNvSpPr>
          <p:nvPr>
            <p:ph type="body" idx="1"/>
          </p:nvPr>
        </p:nvSpPr>
        <p:spPr>
          <a:xfrm>
            <a:off x="371475" y="1560512"/>
            <a:ext cx="8385174" cy="4370387"/>
          </a:xfrm>
          <a:prstGeom prst="rect">
            <a:avLst/>
          </a:prstGeom>
          <a:noFill/>
          <a:ln>
            <a:noFill/>
          </a:ln>
        </p:spPr>
        <p:txBody>
          <a:bodyPr lIns="91425" tIns="45700" rIns="91425" bIns="45700" anchor="t" anchorCtr="0">
            <a:noAutofit/>
          </a:bodyPr>
          <a:lstStyle/>
          <a:p>
            <a:pPr marL="647700" marR="0" lvl="0" indent="-647700" algn="l" rtl="0">
              <a:lnSpc>
                <a:spcPct val="75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Supply can increase (move right) and Decrease (move left) depending on certain conditions in the market.</a:t>
            </a:r>
          </a:p>
          <a:p>
            <a:pPr marL="1047750" marR="0" lvl="1" indent="-603250" algn="l" rtl="0">
              <a:lnSpc>
                <a:spcPct val="75000"/>
              </a:lnSpc>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STOP and Think…if it reduces the cost of production (cheaper to produce) then supply of that good went ____.</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Supply Factors</a:t>
            </a:r>
          </a:p>
        </p:txBody>
      </p:sp>
      <p:sp>
        <p:nvSpPr>
          <p:cNvPr id="187" name="Shape 187"/>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1. </a:t>
            </a:r>
            <a:r>
              <a:rPr lang="en-US" sz="3200" b="0" i="0" u="sng" strike="noStrike" cap="none" baseline="0">
                <a:solidFill>
                  <a:schemeClr val="dk1"/>
                </a:solidFill>
                <a:latin typeface="Arial"/>
                <a:ea typeface="Arial"/>
                <a:cs typeface="Arial"/>
                <a:sym typeface="Arial"/>
              </a:rPr>
              <a:t>Number of suppliers</a:t>
            </a:r>
            <a:r>
              <a:rPr lang="en-US" sz="3200" b="0" i="0" u="none" strike="noStrike" cap="none" baseline="0">
                <a:solidFill>
                  <a:schemeClr val="dk1"/>
                </a:solidFill>
                <a:latin typeface="Arial"/>
                <a:ea typeface="Arial"/>
                <a:cs typeface="Arial"/>
                <a:sym typeface="Arial"/>
              </a:rPr>
              <a:t>: more suppliers = more supply</a:t>
            </a:r>
          </a:p>
          <a:p>
            <a:pPr marL="609600" marR="0" lvl="0" indent="-406400" algn="l" rtl="0">
              <a:lnSpc>
                <a:spcPct val="100000"/>
              </a:lnSpc>
              <a:spcBef>
                <a:spcPts val="640"/>
              </a:spcBef>
              <a:spcAft>
                <a:spcPts val="0"/>
              </a:spcAft>
              <a:buClr>
                <a:schemeClr val="dk1"/>
              </a:buClr>
              <a:buFont typeface="Arial"/>
              <a:buNone/>
            </a:pPr>
            <a:endParaRPr sz="3200" b="0" i="0" u="sng" strike="noStrike" cap="none" baseline="0">
              <a:solidFill>
                <a:schemeClr val="dk1"/>
              </a:solidFill>
              <a:latin typeface="Arial"/>
              <a:ea typeface="Arial"/>
              <a:cs typeface="Arial"/>
              <a:sym typeface="Arial"/>
            </a:endParaRPr>
          </a:p>
          <a:p>
            <a:pPr marL="609600" marR="0" lvl="0" indent="-406400" algn="l" rtl="0">
              <a:lnSpc>
                <a:spcPct val="100000"/>
              </a:lnSpc>
              <a:spcBef>
                <a:spcPts val="640"/>
              </a:spcBef>
              <a:spcAft>
                <a:spcPts val="0"/>
              </a:spcAft>
              <a:buClr>
                <a:schemeClr val="dk1"/>
              </a:buClr>
              <a:buFont typeface="Arial"/>
              <a:buNone/>
            </a:pPr>
            <a:endParaRPr sz="3200" b="0" i="0" u="sng" strike="noStrike" cap="none" baseline="0">
              <a:solidFill>
                <a:schemeClr val="dk1"/>
              </a:solidFill>
              <a:latin typeface="Arial"/>
              <a:ea typeface="Arial"/>
              <a:cs typeface="Arial"/>
              <a:sym typeface="Arial"/>
            </a:endParaRPr>
          </a:p>
          <a:p>
            <a:pPr marL="609600" marR="0" lvl="0" indent="-609600" algn="l" rtl="0">
              <a:lnSpc>
                <a:spcPct val="100000"/>
              </a:lnSpc>
              <a:spcBef>
                <a:spcPts val="640"/>
              </a:spcBef>
              <a:spcAft>
                <a:spcPts val="0"/>
              </a:spcAft>
              <a:buClr>
                <a:schemeClr val="dk1"/>
              </a:buClr>
              <a:buSzPct val="100000"/>
              <a:buFont typeface="Arial"/>
              <a:buChar char="•"/>
            </a:pPr>
            <a:r>
              <a:rPr lang="en-US" sz="3200" b="0" i="0" u="sng" strike="noStrike" cap="none" baseline="0">
                <a:solidFill>
                  <a:schemeClr val="dk1"/>
                </a:solidFill>
                <a:latin typeface="Arial"/>
                <a:ea typeface="Arial"/>
                <a:cs typeface="Arial"/>
                <a:sym typeface="Arial"/>
              </a:rPr>
              <a:t>Example:</a:t>
            </a:r>
            <a:r>
              <a:rPr lang="en-US" sz="3200" b="0" i="0" u="none" strike="noStrike" cap="none" baseline="0">
                <a:solidFill>
                  <a:schemeClr val="dk1"/>
                </a:solidFill>
                <a:latin typeface="Arial"/>
                <a:ea typeface="Arial"/>
                <a:cs typeface="Arial"/>
                <a:sym typeface="Arial"/>
              </a:rPr>
              <a:t>  A new shopping plaza opened on 56 in Louisburg.  Did the # of suppliers increase or decrease?  Did supply increase or decrease? </a:t>
            </a:r>
          </a:p>
        </p:txBody>
      </p:sp>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847</Words>
  <Application>Microsoft Office PowerPoint</Application>
  <PresentationFormat>On-screen Show (4:3)</PresentationFormat>
  <Paragraphs>155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Supply </vt:lpstr>
      <vt:lpstr>Objectives</vt:lpstr>
      <vt:lpstr>DO NOW</vt:lpstr>
      <vt:lpstr>Supply Curve</vt:lpstr>
      <vt:lpstr>Supply Schedule</vt:lpstr>
      <vt:lpstr>Law of Supply “The UP UP DOWN DOWN”</vt:lpstr>
      <vt:lpstr>Illustration of Supply Shift</vt:lpstr>
      <vt:lpstr>Why does supply shift?</vt:lpstr>
      <vt:lpstr>Supply Factors</vt:lpstr>
      <vt:lpstr>Slide 10</vt:lpstr>
      <vt:lpstr>Supply Factors</vt:lpstr>
      <vt:lpstr>Supply Factors</vt:lpstr>
      <vt:lpstr>Supply Factors</vt:lpstr>
      <vt:lpstr>Slide 14</vt:lpstr>
      <vt:lpstr>Problem with big subsidies</vt:lpstr>
      <vt:lpstr>Supply Factors</vt:lpstr>
      <vt:lpstr> Fun with Supply Shifts!</vt:lpstr>
      <vt:lpstr>Fun with Supply Shifts!</vt:lpstr>
      <vt:lpstr>Fun with Supply Shifts!</vt:lpstr>
      <vt:lpstr>Fun with Supply Shifts!</vt:lpstr>
      <vt:lpstr>Fun with Supply Shifts!</vt:lpstr>
      <vt:lpstr> 6,7&amp;8</vt:lpstr>
      <vt:lpstr>Minute Paper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dc:title>
  <dc:creator>Edwards, Kara L.</dc:creator>
  <cp:lastModifiedBy>karal.edwards</cp:lastModifiedBy>
  <cp:revision>1</cp:revision>
  <dcterms:modified xsi:type="dcterms:W3CDTF">2015-05-06T13:41:17Z</dcterms:modified>
</cp:coreProperties>
</file>